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Waffle Soft" charset="1" panose="02000503000000020004"/>
      <p:regular r:id="rId14"/>
    </p:embeddedFont>
    <p:embeddedFont>
      <p:font typeface="Bricolage Grotesque Bold" charset="1" panose="020B0605040402000204"/>
      <p:regular r:id="rId15"/>
    </p:embeddedFont>
    <p:embeddedFont>
      <p:font typeface="Bricolage Grotesque" charset="1" panose="020B0605040402000204"/>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2.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514350" y="3448373"/>
            <a:ext cx="13841134" cy="4170214"/>
            <a:chOff x="0" y="0"/>
            <a:chExt cx="3645401" cy="1098328"/>
          </a:xfrm>
        </p:grpSpPr>
        <p:sp>
          <p:nvSpPr>
            <p:cNvPr name="Freeform 4" id="4"/>
            <p:cNvSpPr/>
            <p:nvPr/>
          </p:nvSpPr>
          <p:spPr>
            <a:xfrm flipH="false" flipV="false" rot="0">
              <a:off x="0" y="0"/>
              <a:ext cx="3645402" cy="1098328"/>
            </a:xfrm>
            <a:custGeom>
              <a:avLst/>
              <a:gdLst/>
              <a:ahLst/>
              <a:cxnLst/>
              <a:rect r="r" b="b" t="t" l="l"/>
              <a:pathLst>
                <a:path h="1098328" w="3645402">
                  <a:moveTo>
                    <a:pt x="0" y="0"/>
                  </a:moveTo>
                  <a:lnTo>
                    <a:pt x="3645402" y="0"/>
                  </a:lnTo>
                  <a:lnTo>
                    <a:pt x="3645402" y="1098328"/>
                  </a:lnTo>
                  <a:lnTo>
                    <a:pt x="0" y="1098328"/>
                  </a:lnTo>
                  <a:close/>
                </a:path>
              </a:pathLst>
            </a:custGeom>
            <a:solidFill>
              <a:srgbClr val="060A3B"/>
            </a:solidFill>
            <a:ln w="85725" cap="sq">
              <a:solidFill>
                <a:srgbClr val="FFC200"/>
              </a:solidFill>
              <a:prstDash val="solid"/>
              <a:miter/>
            </a:ln>
          </p:spPr>
        </p:sp>
        <p:sp>
          <p:nvSpPr>
            <p:cNvPr name="TextBox 5" id="5"/>
            <p:cNvSpPr txBox="true"/>
            <p:nvPr/>
          </p:nvSpPr>
          <p:spPr>
            <a:xfrm>
              <a:off x="0" y="-38100"/>
              <a:ext cx="3645401" cy="1136428"/>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273954">
            <a:off x="10455597" y="1343140"/>
            <a:ext cx="3249983" cy="3259490"/>
          </a:xfrm>
          <a:custGeom>
            <a:avLst/>
            <a:gdLst/>
            <a:ahLst/>
            <a:cxnLst/>
            <a:rect r="r" b="b" t="t" l="l"/>
            <a:pathLst>
              <a:path h="3259490" w="3249983">
                <a:moveTo>
                  <a:pt x="0" y="0"/>
                </a:moveTo>
                <a:lnTo>
                  <a:pt x="3249983" y="0"/>
                </a:lnTo>
                <a:lnTo>
                  <a:pt x="3249983" y="3259490"/>
                </a:lnTo>
                <a:lnTo>
                  <a:pt x="0" y="3259490"/>
                </a:lnTo>
                <a:lnTo>
                  <a:pt x="0" y="0"/>
                </a:lnTo>
                <a:close/>
              </a:path>
            </a:pathLst>
          </a:custGeom>
          <a:blipFill>
            <a:blip r:embed="rId3"/>
            <a:stretch>
              <a:fillRect l="0" t="0" r="0" b="0"/>
            </a:stretch>
          </a:blipFill>
        </p:spPr>
      </p:sp>
      <p:sp>
        <p:nvSpPr>
          <p:cNvPr name="Freeform 7" id="7"/>
          <p:cNvSpPr/>
          <p:nvPr/>
        </p:nvSpPr>
        <p:spPr>
          <a:xfrm flipH="false" flipV="false" rot="-207238">
            <a:off x="12000650" y="3799061"/>
            <a:ext cx="5109067" cy="5119733"/>
          </a:xfrm>
          <a:custGeom>
            <a:avLst/>
            <a:gdLst/>
            <a:ahLst/>
            <a:cxnLst/>
            <a:rect r="r" b="b" t="t" l="l"/>
            <a:pathLst>
              <a:path h="5119733" w="5109067">
                <a:moveTo>
                  <a:pt x="0" y="0"/>
                </a:moveTo>
                <a:lnTo>
                  <a:pt x="5109066" y="0"/>
                </a:lnTo>
                <a:lnTo>
                  <a:pt x="5109066" y="5119733"/>
                </a:lnTo>
                <a:lnTo>
                  <a:pt x="0" y="5119733"/>
                </a:lnTo>
                <a:lnTo>
                  <a:pt x="0" y="0"/>
                </a:lnTo>
                <a:close/>
              </a:path>
            </a:pathLst>
          </a:custGeom>
          <a:blipFill>
            <a:blip r:embed="rId4"/>
            <a:stretch>
              <a:fillRect l="0" t="0" r="0" b="0"/>
            </a:stretch>
          </a:blipFill>
        </p:spPr>
      </p:sp>
      <p:sp>
        <p:nvSpPr>
          <p:cNvPr name="TextBox 8" id="8"/>
          <p:cNvSpPr txBox="true"/>
          <p:nvPr/>
        </p:nvSpPr>
        <p:spPr>
          <a:xfrm rot="0">
            <a:off x="1174697" y="3894899"/>
            <a:ext cx="11557730" cy="3248588"/>
          </a:xfrm>
          <a:prstGeom prst="rect">
            <a:avLst/>
          </a:prstGeom>
        </p:spPr>
        <p:txBody>
          <a:bodyPr anchor="t" rtlCol="false" tIns="0" lIns="0" bIns="0" rIns="0">
            <a:spAutoFit/>
          </a:bodyPr>
          <a:lstStyle/>
          <a:p>
            <a:pPr algn="l">
              <a:lnSpc>
                <a:spcPts val="8538"/>
              </a:lnSpc>
            </a:pPr>
            <a:r>
              <a:rPr lang="en-US" sz="7056">
                <a:solidFill>
                  <a:srgbClr val="FFFFFF"/>
                </a:solidFill>
                <a:latin typeface="Waffle Soft"/>
                <a:ea typeface="Waffle Soft"/>
                <a:cs typeface="Waffle Soft"/>
                <a:sym typeface="Waffle Soft"/>
              </a:rPr>
              <a:t>EXPLORATORY</a:t>
            </a:r>
          </a:p>
          <a:p>
            <a:pPr algn="l">
              <a:lnSpc>
                <a:spcPts val="8538"/>
              </a:lnSpc>
            </a:pPr>
            <a:r>
              <a:rPr lang="en-US" sz="7056">
                <a:solidFill>
                  <a:srgbClr val="FFFFFF"/>
                </a:solidFill>
                <a:latin typeface="Waffle Soft"/>
                <a:ea typeface="Waffle Soft"/>
                <a:cs typeface="Waffle Soft"/>
                <a:sym typeface="Waffle Soft"/>
              </a:rPr>
              <a:t>DATA ANALYSIS</a:t>
            </a:r>
          </a:p>
          <a:p>
            <a:pPr algn="l">
              <a:lnSpc>
                <a:spcPts val="8538"/>
              </a:lnSpc>
            </a:pPr>
            <a:r>
              <a:rPr lang="en-US" sz="7056">
                <a:solidFill>
                  <a:srgbClr val="FFFFFF"/>
                </a:solidFill>
                <a:latin typeface="Waffle Soft"/>
                <a:ea typeface="Waffle Soft"/>
                <a:cs typeface="Waffle Soft"/>
                <a:sym typeface="Waffle Soft"/>
              </a:rPr>
              <a:t>(EDA)</a:t>
            </a:r>
          </a:p>
        </p:txBody>
      </p:sp>
      <p:grpSp>
        <p:nvGrpSpPr>
          <p:cNvPr name="Group 9" id="9"/>
          <p:cNvGrpSpPr/>
          <p:nvPr/>
        </p:nvGrpSpPr>
        <p:grpSpPr>
          <a:xfrm rot="0">
            <a:off x="16807865" y="9488183"/>
            <a:ext cx="1480135" cy="798817"/>
            <a:chOff x="0" y="0"/>
            <a:chExt cx="389830" cy="210388"/>
          </a:xfrm>
        </p:grpSpPr>
        <p:sp>
          <p:nvSpPr>
            <p:cNvPr name="Freeform 10" id="10"/>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11" id="11"/>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10800000">
            <a:off x="0" y="0"/>
            <a:ext cx="1480135" cy="798817"/>
            <a:chOff x="0" y="0"/>
            <a:chExt cx="389830" cy="210388"/>
          </a:xfrm>
        </p:grpSpPr>
        <p:sp>
          <p:nvSpPr>
            <p:cNvPr name="Freeform 13" id="13"/>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14" id="14"/>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6360244" y="9068046"/>
            <a:ext cx="447621" cy="420137"/>
            <a:chOff x="0" y="0"/>
            <a:chExt cx="117892" cy="110653"/>
          </a:xfrm>
        </p:grpSpPr>
        <p:sp>
          <p:nvSpPr>
            <p:cNvPr name="Freeform 16" id="16"/>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7" id="17"/>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10800000">
            <a:off x="1480135" y="798817"/>
            <a:ext cx="447621" cy="420137"/>
            <a:chOff x="0" y="0"/>
            <a:chExt cx="117892" cy="110653"/>
          </a:xfrm>
        </p:grpSpPr>
        <p:sp>
          <p:nvSpPr>
            <p:cNvPr name="Freeform 19" id="19"/>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20" id="20"/>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1174697" y="2242804"/>
            <a:ext cx="7969303" cy="537161"/>
          </a:xfrm>
          <a:prstGeom prst="rect">
            <a:avLst/>
          </a:prstGeom>
        </p:spPr>
        <p:txBody>
          <a:bodyPr anchor="t" rtlCol="false" tIns="0" lIns="0" bIns="0" rIns="0">
            <a:spAutoFit/>
          </a:bodyPr>
          <a:lstStyle/>
          <a:p>
            <a:pPr algn="l">
              <a:lnSpc>
                <a:spcPts val="4110"/>
              </a:lnSpc>
            </a:pPr>
            <a:r>
              <a:rPr lang="en-US" sz="3637">
                <a:solidFill>
                  <a:srgbClr val="FFC200"/>
                </a:solidFill>
                <a:latin typeface="Waffle Soft"/>
                <a:ea typeface="Waffle Soft"/>
                <a:cs typeface="Waffle Soft"/>
                <a:sym typeface="Waffle Soft"/>
              </a:rPr>
              <a:t>SMK TELKOM PURWOKERTO</a:t>
            </a:r>
          </a:p>
        </p:txBody>
      </p:sp>
      <p:sp>
        <p:nvSpPr>
          <p:cNvPr name="AutoShape 22" id="22"/>
          <p:cNvSpPr/>
          <p:nvPr/>
        </p:nvSpPr>
        <p:spPr>
          <a:xfrm>
            <a:off x="1480135" y="779767"/>
            <a:ext cx="6492240" cy="0"/>
          </a:xfrm>
          <a:prstGeom prst="line">
            <a:avLst/>
          </a:prstGeom>
          <a:ln cap="flat" w="47625">
            <a:solidFill>
              <a:srgbClr val="FDBC1A"/>
            </a:solidFill>
            <a:prstDash val="solid"/>
            <a:headEnd type="none" len="sm" w="sm"/>
            <a:tailEnd type="none" len="sm" w="sm"/>
          </a:ln>
        </p:spPr>
      </p:sp>
      <p:sp>
        <p:nvSpPr>
          <p:cNvPr name="AutoShape 23" id="23"/>
          <p:cNvSpPr/>
          <p:nvPr/>
        </p:nvSpPr>
        <p:spPr>
          <a:xfrm>
            <a:off x="10315625" y="9511996"/>
            <a:ext cx="6492240" cy="0"/>
          </a:xfrm>
          <a:prstGeom prst="line">
            <a:avLst/>
          </a:prstGeom>
          <a:ln cap="flat" w="47625">
            <a:solidFill>
              <a:srgbClr val="FDBC1A"/>
            </a:solidFill>
            <a:prstDash val="solid"/>
            <a:headEnd type="none" len="sm" w="sm"/>
            <a:tailEnd type="none" len="sm" w="sm"/>
          </a:ln>
        </p:spPr>
      </p:sp>
      <p:sp>
        <p:nvSpPr>
          <p:cNvPr name="Freeform 24" id="24"/>
          <p:cNvSpPr/>
          <p:nvPr/>
        </p:nvSpPr>
        <p:spPr>
          <a:xfrm flipH="false" flipV="false" rot="2367655">
            <a:off x="11367576" y="-841268"/>
            <a:ext cx="8722520" cy="3155966"/>
          </a:xfrm>
          <a:custGeom>
            <a:avLst/>
            <a:gdLst/>
            <a:ahLst/>
            <a:cxnLst/>
            <a:rect r="r" b="b" t="t" l="l"/>
            <a:pathLst>
              <a:path h="3155966" w="8722520">
                <a:moveTo>
                  <a:pt x="0" y="0"/>
                </a:moveTo>
                <a:lnTo>
                  <a:pt x="8722520" y="0"/>
                </a:lnTo>
                <a:lnTo>
                  <a:pt x="8722520" y="3155966"/>
                </a:lnTo>
                <a:lnTo>
                  <a:pt x="0" y="315596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5" id="25"/>
          <p:cNvSpPr/>
          <p:nvPr/>
        </p:nvSpPr>
        <p:spPr>
          <a:xfrm flipH="true" flipV="false" rot="816625">
            <a:off x="-445544" y="8692791"/>
            <a:ext cx="7793565" cy="2819853"/>
          </a:xfrm>
          <a:custGeom>
            <a:avLst/>
            <a:gdLst/>
            <a:ahLst/>
            <a:cxnLst/>
            <a:rect r="r" b="b" t="t" l="l"/>
            <a:pathLst>
              <a:path h="2819853" w="7793565">
                <a:moveTo>
                  <a:pt x="7793565" y="0"/>
                </a:moveTo>
                <a:lnTo>
                  <a:pt x="0" y="0"/>
                </a:lnTo>
                <a:lnTo>
                  <a:pt x="0" y="2819854"/>
                </a:lnTo>
                <a:lnTo>
                  <a:pt x="7793565" y="2819854"/>
                </a:lnTo>
                <a:lnTo>
                  <a:pt x="7793565"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6" id="26"/>
          <p:cNvSpPr txBox="true"/>
          <p:nvPr/>
        </p:nvSpPr>
        <p:spPr>
          <a:xfrm rot="0">
            <a:off x="6406217" y="8223677"/>
            <a:ext cx="6653237" cy="573692"/>
          </a:xfrm>
          <a:prstGeom prst="rect">
            <a:avLst/>
          </a:prstGeom>
        </p:spPr>
        <p:txBody>
          <a:bodyPr anchor="t" rtlCol="false" tIns="0" lIns="0" bIns="0" rIns="0">
            <a:spAutoFit/>
          </a:bodyPr>
          <a:lstStyle/>
          <a:p>
            <a:pPr algn="l">
              <a:lnSpc>
                <a:spcPts val="4744"/>
              </a:lnSpc>
            </a:pPr>
            <a:r>
              <a:rPr lang="en-US" sz="3249" b="true">
                <a:solidFill>
                  <a:srgbClr val="FFFFFF"/>
                </a:solidFill>
                <a:latin typeface="Bricolage Grotesque Bold"/>
                <a:ea typeface="Bricolage Grotesque Bold"/>
                <a:cs typeface="Bricolage Grotesque Bold"/>
                <a:sym typeface="Bricolage Grotesque Bold"/>
              </a:rPr>
              <a:t>Dini Kusuma Arianti Mahfudz</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6807865" y="9488183"/>
            <a:ext cx="1480135" cy="798817"/>
            <a:chOff x="0" y="0"/>
            <a:chExt cx="389830" cy="210388"/>
          </a:xfrm>
        </p:grpSpPr>
        <p:sp>
          <p:nvSpPr>
            <p:cNvPr name="Freeform 4" id="4"/>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5" id="5"/>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10800000">
            <a:off x="0" y="0"/>
            <a:ext cx="1480135" cy="798817"/>
            <a:chOff x="0" y="0"/>
            <a:chExt cx="389830" cy="210388"/>
          </a:xfrm>
        </p:grpSpPr>
        <p:sp>
          <p:nvSpPr>
            <p:cNvPr name="Freeform 7" id="7"/>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8" id="8"/>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360244" y="9068046"/>
            <a:ext cx="447621" cy="420137"/>
            <a:chOff x="0" y="0"/>
            <a:chExt cx="117892" cy="110653"/>
          </a:xfrm>
        </p:grpSpPr>
        <p:sp>
          <p:nvSpPr>
            <p:cNvPr name="Freeform 10" id="10"/>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1" id="11"/>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10800000">
            <a:off x="1480135" y="798817"/>
            <a:ext cx="447621" cy="420137"/>
            <a:chOff x="0" y="0"/>
            <a:chExt cx="117892" cy="110653"/>
          </a:xfrm>
        </p:grpSpPr>
        <p:sp>
          <p:nvSpPr>
            <p:cNvPr name="Freeform 13" id="13"/>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4" id="14"/>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sp>
        <p:nvSpPr>
          <p:cNvPr name="AutoShape 15" id="15"/>
          <p:cNvSpPr/>
          <p:nvPr/>
        </p:nvSpPr>
        <p:spPr>
          <a:xfrm>
            <a:off x="1480135" y="779767"/>
            <a:ext cx="6492240" cy="0"/>
          </a:xfrm>
          <a:prstGeom prst="line">
            <a:avLst/>
          </a:prstGeom>
          <a:ln cap="flat" w="47625">
            <a:solidFill>
              <a:srgbClr val="FDBC1A"/>
            </a:solidFill>
            <a:prstDash val="solid"/>
            <a:headEnd type="none" len="sm" w="sm"/>
            <a:tailEnd type="none" len="sm" w="sm"/>
          </a:ln>
        </p:spPr>
      </p:sp>
      <p:sp>
        <p:nvSpPr>
          <p:cNvPr name="AutoShape 16" id="16"/>
          <p:cNvSpPr/>
          <p:nvPr/>
        </p:nvSpPr>
        <p:spPr>
          <a:xfrm>
            <a:off x="10315625" y="9464371"/>
            <a:ext cx="6492240" cy="0"/>
          </a:xfrm>
          <a:prstGeom prst="line">
            <a:avLst/>
          </a:prstGeom>
          <a:ln cap="flat" w="47625">
            <a:solidFill>
              <a:srgbClr val="FDBC1A"/>
            </a:solidFill>
            <a:prstDash val="solid"/>
            <a:headEnd type="none" len="sm" w="sm"/>
            <a:tailEnd type="none" len="sm" w="sm"/>
          </a:ln>
        </p:spPr>
      </p:sp>
      <p:grpSp>
        <p:nvGrpSpPr>
          <p:cNvPr name="Group 17" id="17"/>
          <p:cNvGrpSpPr/>
          <p:nvPr/>
        </p:nvGrpSpPr>
        <p:grpSpPr>
          <a:xfrm rot="0">
            <a:off x="-514350" y="3448373"/>
            <a:ext cx="19048353" cy="5070528"/>
            <a:chOff x="0" y="0"/>
            <a:chExt cx="5016850" cy="1335448"/>
          </a:xfrm>
        </p:grpSpPr>
        <p:sp>
          <p:nvSpPr>
            <p:cNvPr name="Freeform 18" id="18"/>
            <p:cNvSpPr/>
            <p:nvPr/>
          </p:nvSpPr>
          <p:spPr>
            <a:xfrm flipH="false" flipV="false" rot="0">
              <a:off x="0" y="0"/>
              <a:ext cx="5016850" cy="1335448"/>
            </a:xfrm>
            <a:custGeom>
              <a:avLst/>
              <a:gdLst/>
              <a:ahLst/>
              <a:cxnLst/>
              <a:rect r="r" b="b" t="t" l="l"/>
              <a:pathLst>
                <a:path h="1335448" w="5016850">
                  <a:moveTo>
                    <a:pt x="0" y="0"/>
                  </a:moveTo>
                  <a:lnTo>
                    <a:pt x="5016850" y="0"/>
                  </a:lnTo>
                  <a:lnTo>
                    <a:pt x="5016850" y="1335448"/>
                  </a:lnTo>
                  <a:lnTo>
                    <a:pt x="0" y="1335448"/>
                  </a:lnTo>
                  <a:close/>
                </a:path>
              </a:pathLst>
            </a:custGeom>
            <a:solidFill>
              <a:srgbClr val="060A3B"/>
            </a:solidFill>
            <a:ln w="47625" cap="sq">
              <a:solidFill>
                <a:srgbClr val="FFC200"/>
              </a:solidFill>
              <a:prstDash val="solid"/>
              <a:miter/>
            </a:ln>
          </p:spPr>
        </p:sp>
        <p:sp>
          <p:nvSpPr>
            <p:cNvPr name="TextBox 19" id="19"/>
            <p:cNvSpPr txBox="true"/>
            <p:nvPr/>
          </p:nvSpPr>
          <p:spPr>
            <a:xfrm>
              <a:off x="0" y="-38100"/>
              <a:ext cx="5016850" cy="1373548"/>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11672508" y="2422382"/>
            <a:ext cx="5440795" cy="5558922"/>
          </a:xfrm>
          <a:custGeom>
            <a:avLst/>
            <a:gdLst/>
            <a:ahLst/>
            <a:cxnLst/>
            <a:rect r="r" b="b" t="t" l="l"/>
            <a:pathLst>
              <a:path h="5558922" w="5440795">
                <a:moveTo>
                  <a:pt x="0" y="0"/>
                </a:moveTo>
                <a:lnTo>
                  <a:pt x="5440795" y="0"/>
                </a:lnTo>
                <a:lnTo>
                  <a:pt x="5440795" y="5558923"/>
                </a:lnTo>
                <a:lnTo>
                  <a:pt x="0" y="5558923"/>
                </a:lnTo>
                <a:lnTo>
                  <a:pt x="0" y="0"/>
                </a:lnTo>
                <a:close/>
              </a:path>
            </a:pathLst>
          </a:custGeom>
          <a:blipFill>
            <a:blip r:embed="rId3"/>
            <a:stretch>
              <a:fillRect l="0" t="0" r="0" b="0"/>
            </a:stretch>
          </a:blipFill>
        </p:spPr>
      </p:sp>
      <p:sp>
        <p:nvSpPr>
          <p:cNvPr name="TextBox 21" id="21"/>
          <p:cNvSpPr txBox="true"/>
          <p:nvPr/>
        </p:nvSpPr>
        <p:spPr>
          <a:xfrm rot="0">
            <a:off x="548181" y="3872718"/>
            <a:ext cx="10681708" cy="3844427"/>
          </a:xfrm>
          <a:prstGeom prst="rect">
            <a:avLst/>
          </a:prstGeom>
        </p:spPr>
        <p:txBody>
          <a:bodyPr anchor="t" rtlCol="false" tIns="0" lIns="0" bIns="0" rIns="0">
            <a:spAutoFit/>
          </a:bodyPr>
          <a:lstStyle/>
          <a:p>
            <a:pPr algn="l">
              <a:lnSpc>
                <a:spcPts val="4373"/>
              </a:lnSpc>
            </a:pPr>
            <a:r>
              <a:rPr lang="en-US" sz="2995">
                <a:solidFill>
                  <a:srgbClr val="FFFFFF"/>
                </a:solidFill>
                <a:latin typeface="Bricolage Grotesque"/>
                <a:ea typeface="Bricolage Grotesque"/>
                <a:cs typeface="Bricolage Grotesque"/>
                <a:sym typeface="Bricolage Grotesque"/>
              </a:rPr>
              <a:t>Exploratory Data Analysis (EDA) adalah tahap awal dalam analisis data untuk memahami pola, distribusi, dan hubungan antar variabel. Prosesnya melibatkan pengumpulan dan pembersihan data, serta menggunakan visualisasi seperti histogram, scatter plot, dan heatmap untuk mengeksplorasi data. EDA membantu mendeteksi anomali dan merumuskan hipotesis, memastikan data siap untuk analisis lebih lanjut.</a:t>
            </a:r>
          </a:p>
        </p:txBody>
      </p:sp>
      <p:grpSp>
        <p:nvGrpSpPr>
          <p:cNvPr name="Group 22" id="22"/>
          <p:cNvGrpSpPr/>
          <p:nvPr/>
        </p:nvGrpSpPr>
        <p:grpSpPr>
          <a:xfrm rot="0">
            <a:off x="15664621" y="2758508"/>
            <a:ext cx="539625" cy="539625"/>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B48A"/>
            </a:solidFill>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0">
            <a:off x="1028700" y="2277781"/>
            <a:ext cx="10946127" cy="932878"/>
          </a:xfrm>
          <a:prstGeom prst="rect">
            <a:avLst/>
          </a:prstGeom>
        </p:spPr>
        <p:txBody>
          <a:bodyPr anchor="t" rtlCol="false" tIns="0" lIns="0" bIns="0" rIns="0">
            <a:spAutoFit/>
          </a:bodyPr>
          <a:lstStyle/>
          <a:p>
            <a:pPr algn="l">
              <a:lnSpc>
                <a:spcPts val="7191"/>
              </a:lnSpc>
            </a:pPr>
            <a:r>
              <a:rPr lang="en-US" sz="6364">
                <a:solidFill>
                  <a:srgbClr val="FFC200"/>
                </a:solidFill>
                <a:latin typeface="Waffle Soft"/>
                <a:ea typeface="Waffle Soft"/>
                <a:cs typeface="Waffle Soft"/>
                <a:sym typeface="Waffle Soft"/>
              </a:rPr>
              <a:t>PENDAHULUAN</a:t>
            </a:r>
          </a:p>
        </p:txBody>
      </p:sp>
      <p:sp>
        <p:nvSpPr>
          <p:cNvPr name="Freeform 26" id="26"/>
          <p:cNvSpPr/>
          <p:nvPr/>
        </p:nvSpPr>
        <p:spPr>
          <a:xfrm flipH="false" flipV="false" rot="1539326">
            <a:off x="11472639" y="-940209"/>
            <a:ext cx="8361167" cy="3025222"/>
          </a:xfrm>
          <a:custGeom>
            <a:avLst/>
            <a:gdLst/>
            <a:ahLst/>
            <a:cxnLst/>
            <a:rect r="r" b="b" t="t" l="l"/>
            <a:pathLst>
              <a:path h="3025222" w="8361167">
                <a:moveTo>
                  <a:pt x="0" y="0"/>
                </a:moveTo>
                <a:lnTo>
                  <a:pt x="8361166" y="0"/>
                </a:lnTo>
                <a:lnTo>
                  <a:pt x="8361166" y="3025223"/>
                </a:lnTo>
                <a:lnTo>
                  <a:pt x="0" y="302522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7" id="27"/>
          <p:cNvSpPr/>
          <p:nvPr/>
        </p:nvSpPr>
        <p:spPr>
          <a:xfrm flipH="true" flipV="false" rot="818763">
            <a:off x="-434495" y="9273979"/>
            <a:ext cx="4773144" cy="1727010"/>
          </a:xfrm>
          <a:custGeom>
            <a:avLst/>
            <a:gdLst/>
            <a:ahLst/>
            <a:cxnLst/>
            <a:rect r="r" b="b" t="t" l="l"/>
            <a:pathLst>
              <a:path h="1727010" w="4773144">
                <a:moveTo>
                  <a:pt x="4773144" y="0"/>
                </a:moveTo>
                <a:lnTo>
                  <a:pt x="0" y="0"/>
                </a:lnTo>
                <a:lnTo>
                  <a:pt x="0" y="1727011"/>
                </a:lnTo>
                <a:lnTo>
                  <a:pt x="4773144" y="1727011"/>
                </a:lnTo>
                <a:lnTo>
                  <a:pt x="477314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6807865" y="9488183"/>
            <a:ext cx="1480135" cy="798817"/>
            <a:chOff x="0" y="0"/>
            <a:chExt cx="389830" cy="210388"/>
          </a:xfrm>
        </p:grpSpPr>
        <p:sp>
          <p:nvSpPr>
            <p:cNvPr name="Freeform 4" id="4"/>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5" id="5"/>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10800000">
            <a:off x="0" y="0"/>
            <a:ext cx="1480135" cy="798817"/>
            <a:chOff x="0" y="0"/>
            <a:chExt cx="389830" cy="210388"/>
          </a:xfrm>
        </p:grpSpPr>
        <p:sp>
          <p:nvSpPr>
            <p:cNvPr name="Freeform 7" id="7"/>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8" id="8"/>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360244" y="9068046"/>
            <a:ext cx="447621" cy="420137"/>
            <a:chOff x="0" y="0"/>
            <a:chExt cx="117892" cy="110653"/>
          </a:xfrm>
        </p:grpSpPr>
        <p:sp>
          <p:nvSpPr>
            <p:cNvPr name="Freeform 10" id="10"/>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1" id="11"/>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10800000">
            <a:off x="1480135" y="798817"/>
            <a:ext cx="447621" cy="420137"/>
            <a:chOff x="0" y="0"/>
            <a:chExt cx="117892" cy="110653"/>
          </a:xfrm>
        </p:grpSpPr>
        <p:sp>
          <p:nvSpPr>
            <p:cNvPr name="Freeform 13" id="13"/>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4" id="14"/>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sp>
        <p:nvSpPr>
          <p:cNvPr name="AutoShape 15" id="15"/>
          <p:cNvSpPr/>
          <p:nvPr/>
        </p:nvSpPr>
        <p:spPr>
          <a:xfrm>
            <a:off x="1480135" y="779767"/>
            <a:ext cx="6492240" cy="0"/>
          </a:xfrm>
          <a:prstGeom prst="line">
            <a:avLst/>
          </a:prstGeom>
          <a:ln cap="flat" w="47625">
            <a:solidFill>
              <a:srgbClr val="FDBC1A"/>
            </a:solidFill>
            <a:prstDash val="solid"/>
            <a:headEnd type="none" len="sm" w="sm"/>
            <a:tailEnd type="none" len="sm" w="sm"/>
          </a:ln>
        </p:spPr>
      </p:sp>
      <p:sp>
        <p:nvSpPr>
          <p:cNvPr name="AutoShape 16" id="16"/>
          <p:cNvSpPr/>
          <p:nvPr/>
        </p:nvSpPr>
        <p:spPr>
          <a:xfrm>
            <a:off x="10315625" y="9464371"/>
            <a:ext cx="6492240" cy="0"/>
          </a:xfrm>
          <a:prstGeom prst="line">
            <a:avLst/>
          </a:prstGeom>
          <a:ln cap="flat" w="47625">
            <a:solidFill>
              <a:srgbClr val="FDBC1A"/>
            </a:solidFill>
            <a:prstDash val="solid"/>
            <a:headEnd type="none" len="sm" w="sm"/>
            <a:tailEnd type="none" len="sm" w="sm"/>
          </a:ln>
        </p:spPr>
      </p:sp>
      <p:grpSp>
        <p:nvGrpSpPr>
          <p:cNvPr name="Group 17" id="17"/>
          <p:cNvGrpSpPr/>
          <p:nvPr/>
        </p:nvGrpSpPr>
        <p:grpSpPr>
          <a:xfrm rot="0">
            <a:off x="2882126" y="5143500"/>
            <a:ext cx="13192186" cy="2728967"/>
            <a:chOff x="0" y="0"/>
            <a:chExt cx="3474485" cy="718740"/>
          </a:xfrm>
        </p:grpSpPr>
        <p:sp>
          <p:nvSpPr>
            <p:cNvPr name="Freeform 18" id="18"/>
            <p:cNvSpPr/>
            <p:nvPr/>
          </p:nvSpPr>
          <p:spPr>
            <a:xfrm flipH="false" flipV="false" rot="0">
              <a:off x="0" y="0"/>
              <a:ext cx="3474485" cy="718740"/>
            </a:xfrm>
            <a:custGeom>
              <a:avLst/>
              <a:gdLst/>
              <a:ahLst/>
              <a:cxnLst/>
              <a:rect r="r" b="b" t="t" l="l"/>
              <a:pathLst>
                <a:path h="718740" w="3474485">
                  <a:moveTo>
                    <a:pt x="0" y="0"/>
                  </a:moveTo>
                  <a:lnTo>
                    <a:pt x="3474485" y="0"/>
                  </a:lnTo>
                  <a:lnTo>
                    <a:pt x="3474485" y="718740"/>
                  </a:lnTo>
                  <a:lnTo>
                    <a:pt x="0" y="718740"/>
                  </a:lnTo>
                  <a:close/>
                </a:path>
              </a:pathLst>
            </a:custGeom>
            <a:solidFill>
              <a:srgbClr val="060A3B"/>
            </a:solidFill>
            <a:ln w="47625" cap="sq">
              <a:solidFill>
                <a:srgbClr val="FFC200"/>
              </a:solidFill>
              <a:prstDash val="solid"/>
              <a:miter/>
            </a:ln>
          </p:spPr>
        </p:sp>
        <p:sp>
          <p:nvSpPr>
            <p:cNvPr name="TextBox 19" id="19"/>
            <p:cNvSpPr txBox="true"/>
            <p:nvPr/>
          </p:nvSpPr>
          <p:spPr>
            <a:xfrm>
              <a:off x="0" y="-38100"/>
              <a:ext cx="3474485" cy="756840"/>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1300158">
            <a:off x="11099915" y="-1011543"/>
            <a:ext cx="8722520" cy="3155966"/>
          </a:xfrm>
          <a:custGeom>
            <a:avLst/>
            <a:gdLst/>
            <a:ahLst/>
            <a:cxnLst/>
            <a:rect r="r" b="b" t="t" l="l"/>
            <a:pathLst>
              <a:path h="3155966" w="8722520">
                <a:moveTo>
                  <a:pt x="0" y="0"/>
                </a:moveTo>
                <a:lnTo>
                  <a:pt x="8722520" y="0"/>
                </a:lnTo>
                <a:lnTo>
                  <a:pt x="8722520" y="3155966"/>
                </a:lnTo>
                <a:lnTo>
                  <a:pt x="0" y="31559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1" id="21"/>
          <p:cNvSpPr/>
          <p:nvPr/>
        </p:nvSpPr>
        <p:spPr>
          <a:xfrm flipH="true" flipV="false" rot="679840">
            <a:off x="-463070" y="8668592"/>
            <a:ext cx="8054029" cy="2914094"/>
          </a:xfrm>
          <a:custGeom>
            <a:avLst/>
            <a:gdLst/>
            <a:ahLst/>
            <a:cxnLst/>
            <a:rect r="r" b="b" t="t" l="l"/>
            <a:pathLst>
              <a:path h="2914094" w="8054029">
                <a:moveTo>
                  <a:pt x="8054029" y="0"/>
                </a:moveTo>
                <a:lnTo>
                  <a:pt x="0" y="0"/>
                </a:lnTo>
                <a:lnTo>
                  <a:pt x="0" y="2914095"/>
                </a:lnTo>
                <a:lnTo>
                  <a:pt x="8054029" y="2914095"/>
                </a:lnTo>
                <a:lnTo>
                  <a:pt x="805402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2" id="22"/>
          <p:cNvSpPr/>
          <p:nvPr/>
        </p:nvSpPr>
        <p:spPr>
          <a:xfrm flipH="false" flipV="false" rot="0">
            <a:off x="2882126" y="2845634"/>
            <a:ext cx="10858005" cy="1595329"/>
          </a:xfrm>
          <a:custGeom>
            <a:avLst/>
            <a:gdLst/>
            <a:ahLst/>
            <a:cxnLst/>
            <a:rect r="r" b="b" t="t" l="l"/>
            <a:pathLst>
              <a:path h="1595329" w="10858005">
                <a:moveTo>
                  <a:pt x="0" y="0"/>
                </a:moveTo>
                <a:lnTo>
                  <a:pt x="10858005" y="0"/>
                </a:lnTo>
                <a:lnTo>
                  <a:pt x="10858005" y="1595330"/>
                </a:lnTo>
                <a:lnTo>
                  <a:pt x="0" y="1595330"/>
                </a:lnTo>
                <a:lnTo>
                  <a:pt x="0" y="0"/>
                </a:lnTo>
                <a:close/>
              </a:path>
            </a:pathLst>
          </a:custGeom>
          <a:blipFill>
            <a:blip r:embed="rId5"/>
            <a:stretch>
              <a:fillRect l="0" t="0" r="0" b="0"/>
            </a:stretch>
          </a:blipFill>
        </p:spPr>
      </p:sp>
      <p:sp>
        <p:nvSpPr>
          <p:cNvPr name="TextBox 23" id="23"/>
          <p:cNvSpPr txBox="true"/>
          <p:nvPr/>
        </p:nvSpPr>
        <p:spPr>
          <a:xfrm rot="0">
            <a:off x="3876741" y="5178337"/>
            <a:ext cx="11202956" cy="2727462"/>
          </a:xfrm>
          <a:prstGeom prst="rect">
            <a:avLst/>
          </a:prstGeom>
        </p:spPr>
        <p:txBody>
          <a:bodyPr anchor="t" rtlCol="false" tIns="0" lIns="0" bIns="0" rIns="0">
            <a:spAutoFit/>
          </a:bodyPr>
          <a:lstStyle/>
          <a:p>
            <a:pPr algn="l">
              <a:lnSpc>
                <a:spcPts val="3643"/>
              </a:lnSpc>
            </a:pPr>
            <a:r>
              <a:rPr lang="en-US" sz="2495">
                <a:solidFill>
                  <a:srgbClr val="FFFFFF"/>
                </a:solidFill>
                <a:latin typeface="Bricolage Grotesque"/>
                <a:ea typeface="Bricolage Grotesque"/>
                <a:cs typeface="Bricolage Grotesque"/>
                <a:sym typeface="Bricolage Grotesque"/>
              </a:rPr>
              <a:t> Kode tersebut bertujuan untuk:</a:t>
            </a:r>
          </a:p>
          <a:p>
            <a:pPr algn="l" marL="538857" indent="-269429" lvl="1">
              <a:lnSpc>
                <a:spcPts val="3643"/>
              </a:lnSpc>
              <a:buAutoNum type="arabicPeriod" startAt="1"/>
            </a:pPr>
            <a:r>
              <a:rPr lang="en-US" sz="2495">
                <a:solidFill>
                  <a:srgbClr val="FFFFFF"/>
                </a:solidFill>
                <a:latin typeface="Bricolage Grotesque"/>
                <a:ea typeface="Bricolage Grotesque"/>
                <a:cs typeface="Bricolage Grotesque"/>
                <a:sym typeface="Bricolage Grotesque"/>
              </a:rPr>
              <a:t>Mengimpor pustaka pandas sebagai pd.</a:t>
            </a:r>
          </a:p>
          <a:p>
            <a:pPr algn="l" marL="538857" indent="-269429" lvl="1">
              <a:lnSpc>
                <a:spcPts val="3643"/>
              </a:lnSpc>
              <a:buAutoNum type="arabicPeriod" startAt="1"/>
            </a:pPr>
            <a:r>
              <a:rPr lang="en-US" sz="2495">
                <a:solidFill>
                  <a:srgbClr val="FFFFFF"/>
                </a:solidFill>
                <a:latin typeface="Bricolage Grotesque"/>
                <a:ea typeface="Bricolage Grotesque"/>
                <a:cs typeface="Bricolage Grotesque"/>
                <a:sym typeface="Bricolage Grotesque"/>
              </a:rPr>
              <a:t>Membaca file 2017.csv dari Google Drive.</a:t>
            </a:r>
          </a:p>
          <a:p>
            <a:pPr algn="l" marL="538857" indent="-269429" lvl="1">
              <a:lnSpc>
                <a:spcPts val="3643"/>
              </a:lnSpc>
              <a:buAutoNum type="arabicPeriod" startAt="1"/>
            </a:pPr>
            <a:r>
              <a:rPr lang="en-US" sz="2495">
                <a:solidFill>
                  <a:srgbClr val="FFFFFF"/>
                </a:solidFill>
                <a:latin typeface="Bricolage Grotesque"/>
                <a:ea typeface="Bricolage Grotesque"/>
                <a:cs typeface="Bricolage Grotesque"/>
                <a:sym typeface="Bricolage Grotesque"/>
              </a:rPr>
              <a:t>Menyimpan data tersebut ke dalam variabel data agar bisa dianalisis lebih lanjut (misalnya ditampilkan, dibersihkan, divisualisasikan, dsb.).</a:t>
            </a:r>
          </a:p>
          <a:p>
            <a:pPr algn="l">
              <a:lnSpc>
                <a:spcPts val="3643"/>
              </a:lnSpc>
            </a:pPr>
          </a:p>
        </p:txBody>
      </p:sp>
      <p:sp>
        <p:nvSpPr>
          <p:cNvPr name="TextBox 24" id="24"/>
          <p:cNvSpPr txBox="true"/>
          <p:nvPr/>
        </p:nvSpPr>
        <p:spPr>
          <a:xfrm rot="0">
            <a:off x="1927756" y="1620603"/>
            <a:ext cx="10276071" cy="749964"/>
          </a:xfrm>
          <a:prstGeom prst="rect">
            <a:avLst/>
          </a:prstGeom>
        </p:spPr>
        <p:txBody>
          <a:bodyPr anchor="t" rtlCol="false" tIns="0" lIns="0" bIns="0" rIns="0">
            <a:spAutoFit/>
          </a:bodyPr>
          <a:lstStyle/>
          <a:p>
            <a:pPr algn="l">
              <a:lnSpc>
                <a:spcPts val="5734"/>
              </a:lnSpc>
            </a:pPr>
            <a:r>
              <a:rPr lang="en-US" sz="5074">
                <a:solidFill>
                  <a:srgbClr val="FFC200"/>
                </a:solidFill>
                <a:latin typeface="Waffle Soft"/>
                <a:ea typeface="Waffle Soft"/>
                <a:cs typeface="Waffle Soft"/>
                <a:sym typeface="Waffle Soft"/>
              </a:rPr>
              <a:t>MENAMPILKAN DATA AWAL</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6807865" y="9488183"/>
            <a:ext cx="1480135" cy="798817"/>
            <a:chOff x="0" y="0"/>
            <a:chExt cx="389830" cy="210388"/>
          </a:xfrm>
        </p:grpSpPr>
        <p:sp>
          <p:nvSpPr>
            <p:cNvPr name="Freeform 4" id="4"/>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5" id="5"/>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10800000">
            <a:off x="0" y="0"/>
            <a:ext cx="1480135" cy="798817"/>
            <a:chOff x="0" y="0"/>
            <a:chExt cx="389830" cy="210388"/>
          </a:xfrm>
        </p:grpSpPr>
        <p:sp>
          <p:nvSpPr>
            <p:cNvPr name="Freeform 7" id="7"/>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8" id="8"/>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360244" y="9068046"/>
            <a:ext cx="447621" cy="420137"/>
            <a:chOff x="0" y="0"/>
            <a:chExt cx="117892" cy="110653"/>
          </a:xfrm>
        </p:grpSpPr>
        <p:sp>
          <p:nvSpPr>
            <p:cNvPr name="Freeform 10" id="10"/>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1" id="11"/>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10800000">
            <a:off x="1480135" y="798817"/>
            <a:ext cx="447621" cy="420137"/>
            <a:chOff x="0" y="0"/>
            <a:chExt cx="117892" cy="110653"/>
          </a:xfrm>
        </p:grpSpPr>
        <p:sp>
          <p:nvSpPr>
            <p:cNvPr name="Freeform 13" id="13"/>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4" id="14"/>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sp>
        <p:nvSpPr>
          <p:cNvPr name="AutoShape 15" id="15"/>
          <p:cNvSpPr/>
          <p:nvPr/>
        </p:nvSpPr>
        <p:spPr>
          <a:xfrm>
            <a:off x="1480135" y="779767"/>
            <a:ext cx="6492240" cy="0"/>
          </a:xfrm>
          <a:prstGeom prst="line">
            <a:avLst/>
          </a:prstGeom>
          <a:ln cap="flat" w="47625">
            <a:solidFill>
              <a:srgbClr val="FDBC1A"/>
            </a:solidFill>
            <a:prstDash val="solid"/>
            <a:headEnd type="none" len="sm" w="sm"/>
            <a:tailEnd type="none" len="sm" w="sm"/>
          </a:ln>
        </p:spPr>
      </p:sp>
      <p:sp>
        <p:nvSpPr>
          <p:cNvPr name="AutoShape 16" id="16"/>
          <p:cNvSpPr/>
          <p:nvPr/>
        </p:nvSpPr>
        <p:spPr>
          <a:xfrm>
            <a:off x="10315625" y="9464371"/>
            <a:ext cx="6492240" cy="0"/>
          </a:xfrm>
          <a:prstGeom prst="line">
            <a:avLst/>
          </a:prstGeom>
          <a:ln cap="flat" w="47625">
            <a:solidFill>
              <a:srgbClr val="FDBC1A"/>
            </a:solidFill>
            <a:prstDash val="solid"/>
            <a:headEnd type="none" len="sm" w="sm"/>
            <a:tailEnd type="none" len="sm" w="sm"/>
          </a:ln>
        </p:spPr>
      </p:sp>
      <p:grpSp>
        <p:nvGrpSpPr>
          <p:cNvPr name="Group 17" id="17"/>
          <p:cNvGrpSpPr/>
          <p:nvPr/>
        </p:nvGrpSpPr>
        <p:grpSpPr>
          <a:xfrm rot="0">
            <a:off x="9144000" y="3671796"/>
            <a:ext cx="8667700" cy="4758170"/>
            <a:chOff x="0" y="0"/>
            <a:chExt cx="2282851" cy="1253181"/>
          </a:xfrm>
        </p:grpSpPr>
        <p:sp>
          <p:nvSpPr>
            <p:cNvPr name="Freeform 18" id="18"/>
            <p:cNvSpPr/>
            <p:nvPr/>
          </p:nvSpPr>
          <p:spPr>
            <a:xfrm flipH="false" flipV="false" rot="0">
              <a:off x="0" y="0"/>
              <a:ext cx="2282851" cy="1253181"/>
            </a:xfrm>
            <a:custGeom>
              <a:avLst/>
              <a:gdLst/>
              <a:ahLst/>
              <a:cxnLst/>
              <a:rect r="r" b="b" t="t" l="l"/>
              <a:pathLst>
                <a:path h="1253181" w="2282851">
                  <a:moveTo>
                    <a:pt x="0" y="0"/>
                  </a:moveTo>
                  <a:lnTo>
                    <a:pt x="2282851" y="0"/>
                  </a:lnTo>
                  <a:lnTo>
                    <a:pt x="2282851" y="1253181"/>
                  </a:lnTo>
                  <a:lnTo>
                    <a:pt x="0" y="1253181"/>
                  </a:lnTo>
                  <a:close/>
                </a:path>
              </a:pathLst>
            </a:custGeom>
            <a:solidFill>
              <a:srgbClr val="060A3B"/>
            </a:solidFill>
            <a:ln w="47625" cap="sq">
              <a:solidFill>
                <a:srgbClr val="FFC200"/>
              </a:solidFill>
              <a:prstDash val="solid"/>
              <a:miter/>
            </a:ln>
          </p:spPr>
        </p:sp>
        <p:sp>
          <p:nvSpPr>
            <p:cNvPr name="TextBox 19" id="19"/>
            <p:cNvSpPr txBox="true"/>
            <p:nvPr/>
          </p:nvSpPr>
          <p:spPr>
            <a:xfrm>
              <a:off x="0" y="-38100"/>
              <a:ext cx="2282851" cy="1291281"/>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1300158">
            <a:off x="11099915" y="-1011543"/>
            <a:ext cx="8722520" cy="3155966"/>
          </a:xfrm>
          <a:custGeom>
            <a:avLst/>
            <a:gdLst/>
            <a:ahLst/>
            <a:cxnLst/>
            <a:rect r="r" b="b" t="t" l="l"/>
            <a:pathLst>
              <a:path h="3155966" w="8722520">
                <a:moveTo>
                  <a:pt x="0" y="0"/>
                </a:moveTo>
                <a:lnTo>
                  <a:pt x="8722520" y="0"/>
                </a:lnTo>
                <a:lnTo>
                  <a:pt x="8722520" y="3155966"/>
                </a:lnTo>
                <a:lnTo>
                  <a:pt x="0" y="31559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1" id="21"/>
          <p:cNvSpPr/>
          <p:nvPr/>
        </p:nvSpPr>
        <p:spPr>
          <a:xfrm flipH="true" flipV="false" rot="818763">
            <a:off x="-354914" y="8608867"/>
            <a:ext cx="7558956" cy="2734968"/>
          </a:xfrm>
          <a:custGeom>
            <a:avLst/>
            <a:gdLst/>
            <a:ahLst/>
            <a:cxnLst/>
            <a:rect r="r" b="b" t="t" l="l"/>
            <a:pathLst>
              <a:path h="2734968" w="7558956">
                <a:moveTo>
                  <a:pt x="7558956" y="0"/>
                </a:moveTo>
                <a:lnTo>
                  <a:pt x="0" y="0"/>
                </a:lnTo>
                <a:lnTo>
                  <a:pt x="0" y="2734968"/>
                </a:lnTo>
                <a:lnTo>
                  <a:pt x="7558956" y="2734968"/>
                </a:lnTo>
                <a:lnTo>
                  <a:pt x="755895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2" id="22"/>
          <p:cNvSpPr/>
          <p:nvPr/>
        </p:nvSpPr>
        <p:spPr>
          <a:xfrm flipH="false" flipV="false" rot="0">
            <a:off x="290755" y="3643299"/>
            <a:ext cx="8108766" cy="4723765"/>
          </a:xfrm>
          <a:custGeom>
            <a:avLst/>
            <a:gdLst/>
            <a:ahLst/>
            <a:cxnLst/>
            <a:rect r="r" b="b" t="t" l="l"/>
            <a:pathLst>
              <a:path h="4723765" w="8108766">
                <a:moveTo>
                  <a:pt x="0" y="0"/>
                </a:moveTo>
                <a:lnTo>
                  <a:pt x="8108766" y="0"/>
                </a:lnTo>
                <a:lnTo>
                  <a:pt x="8108766" y="4723765"/>
                </a:lnTo>
                <a:lnTo>
                  <a:pt x="0" y="4723765"/>
                </a:lnTo>
                <a:lnTo>
                  <a:pt x="0" y="0"/>
                </a:lnTo>
                <a:close/>
              </a:path>
            </a:pathLst>
          </a:custGeom>
          <a:blipFill>
            <a:blip r:embed="rId5"/>
            <a:stretch>
              <a:fillRect l="0" t="0" r="0" b="0"/>
            </a:stretch>
          </a:blipFill>
        </p:spPr>
      </p:sp>
      <p:sp>
        <p:nvSpPr>
          <p:cNvPr name="TextBox 23" id="23"/>
          <p:cNvSpPr txBox="true"/>
          <p:nvPr/>
        </p:nvSpPr>
        <p:spPr>
          <a:xfrm rot="0">
            <a:off x="9377917" y="4235313"/>
            <a:ext cx="8433783" cy="4026291"/>
          </a:xfrm>
          <a:prstGeom prst="rect">
            <a:avLst/>
          </a:prstGeom>
        </p:spPr>
        <p:txBody>
          <a:bodyPr anchor="t" rtlCol="false" tIns="0" lIns="0" bIns="0" rIns="0">
            <a:spAutoFit/>
          </a:bodyPr>
          <a:lstStyle/>
          <a:p>
            <a:pPr algn="l">
              <a:lnSpc>
                <a:spcPts val="4373"/>
              </a:lnSpc>
            </a:pPr>
            <a:r>
              <a:rPr lang="en-US" sz="2995">
                <a:solidFill>
                  <a:srgbClr val="FFFFFF"/>
                </a:solidFill>
                <a:latin typeface="Bricolage Grotesque"/>
                <a:ea typeface="Bricolage Grotesque"/>
                <a:cs typeface="Bricolage Grotesque"/>
                <a:sym typeface="Bricolage Grotesque"/>
              </a:rPr>
              <a:t>Output data.info() ini memberi gambaran cepat:</a:t>
            </a:r>
          </a:p>
          <a:p>
            <a:pPr algn="l" marL="646805" indent="-323402" lvl="1">
              <a:lnSpc>
                <a:spcPts val="4373"/>
              </a:lnSpc>
              <a:buFont typeface="Arial"/>
              <a:buChar char="•"/>
            </a:pPr>
            <a:r>
              <a:rPr lang="en-US" sz="2995">
                <a:solidFill>
                  <a:srgbClr val="FFFFFF"/>
                </a:solidFill>
                <a:latin typeface="Bricolage Grotesque"/>
                <a:ea typeface="Bricolage Grotesque"/>
                <a:cs typeface="Bricolage Grotesque"/>
                <a:sym typeface="Bricolage Grotesque"/>
              </a:rPr>
              <a:t>Berapa baris dan kolom data Anda punya</a:t>
            </a:r>
          </a:p>
          <a:p>
            <a:pPr algn="l" marL="646805" indent="-323402" lvl="1">
              <a:lnSpc>
                <a:spcPts val="4373"/>
              </a:lnSpc>
              <a:buFont typeface="Arial"/>
              <a:buChar char="•"/>
            </a:pPr>
            <a:r>
              <a:rPr lang="en-US" sz="2995">
                <a:solidFill>
                  <a:srgbClr val="FFFFFF"/>
                </a:solidFill>
                <a:latin typeface="Bricolage Grotesque"/>
                <a:ea typeface="Bricolage Grotesque"/>
                <a:cs typeface="Bricolage Grotesque"/>
                <a:sym typeface="Bricolage Grotesque"/>
              </a:rPr>
              <a:t>Tipe data setiap kolom</a:t>
            </a:r>
          </a:p>
          <a:p>
            <a:pPr algn="l" marL="646805" indent="-323402" lvl="1">
              <a:lnSpc>
                <a:spcPts val="4373"/>
              </a:lnSpc>
              <a:buFont typeface="Arial"/>
              <a:buChar char="•"/>
            </a:pPr>
            <a:r>
              <a:rPr lang="en-US" sz="2995">
                <a:solidFill>
                  <a:srgbClr val="FFFFFF"/>
                </a:solidFill>
                <a:latin typeface="Bricolage Grotesque"/>
                <a:ea typeface="Bricolage Grotesque"/>
                <a:cs typeface="Bricolage Grotesque"/>
                <a:sym typeface="Bricolage Grotesque"/>
              </a:rPr>
              <a:t>Apakah ada nilai yang hilang (null)</a:t>
            </a:r>
          </a:p>
          <a:p>
            <a:pPr algn="l" marL="646805" indent="-323402" lvl="1">
              <a:lnSpc>
                <a:spcPts val="4373"/>
              </a:lnSpc>
              <a:buFont typeface="Arial"/>
              <a:buChar char="•"/>
            </a:pPr>
            <a:r>
              <a:rPr lang="en-US" sz="2995">
                <a:solidFill>
                  <a:srgbClr val="FFFFFF"/>
                </a:solidFill>
                <a:latin typeface="Bricolage Grotesque"/>
                <a:ea typeface="Bricolage Grotesque"/>
                <a:cs typeface="Bricolage Grotesque"/>
                <a:sym typeface="Bricolage Grotesque"/>
              </a:rPr>
              <a:t>Nama kolom dan jumlah memori yang digunakan</a:t>
            </a:r>
          </a:p>
          <a:p>
            <a:pPr algn="l">
              <a:lnSpc>
                <a:spcPts val="5979"/>
              </a:lnSpc>
            </a:pPr>
          </a:p>
        </p:txBody>
      </p:sp>
      <p:sp>
        <p:nvSpPr>
          <p:cNvPr name="TextBox 24" id="24"/>
          <p:cNvSpPr txBox="true"/>
          <p:nvPr/>
        </p:nvSpPr>
        <p:spPr>
          <a:xfrm rot="0">
            <a:off x="3722582" y="1366448"/>
            <a:ext cx="10276071" cy="1733033"/>
          </a:xfrm>
          <a:prstGeom prst="rect">
            <a:avLst/>
          </a:prstGeom>
        </p:spPr>
        <p:txBody>
          <a:bodyPr anchor="t" rtlCol="false" tIns="0" lIns="0" bIns="0" rIns="0">
            <a:spAutoFit/>
          </a:bodyPr>
          <a:lstStyle/>
          <a:p>
            <a:pPr algn="l">
              <a:lnSpc>
                <a:spcPts val="6751"/>
              </a:lnSpc>
            </a:pPr>
            <a:r>
              <a:rPr lang="en-US" sz="5974">
                <a:solidFill>
                  <a:srgbClr val="FFC200"/>
                </a:solidFill>
                <a:latin typeface="Waffle Soft"/>
                <a:ea typeface="Waffle Soft"/>
                <a:cs typeface="Waffle Soft"/>
                <a:sym typeface="Waffle Soft"/>
              </a:rPr>
              <a:t> MELIHAT RINGKASAN STRUKTUR DATAFRAM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6807865" y="9488183"/>
            <a:ext cx="1480135" cy="798817"/>
            <a:chOff x="0" y="0"/>
            <a:chExt cx="389830" cy="210388"/>
          </a:xfrm>
        </p:grpSpPr>
        <p:sp>
          <p:nvSpPr>
            <p:cNvPr name="Freeform 4" id="4"/>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5" id="5"/>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10800000">
            <a:off x="0" y="0"/>
            <a:ext cx="1480135" cy="798817"/>
            <a:chOff x="0" y="0"/>
            <a:chExt cx="389830" cy="210388"/>
          </a:xfrm>
        </p:grpSpPr>
        <p:sp>
          <p:nvSpPr>
            <p:cNvPr name="Freeform 7" id="7"/>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8" id="8"/>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360244" y="9068046"/>
            <a:ext cx="447621" cy="420137"/>
            <a:chOff x="0" y="0"/>
            <a:chExt cx="117892" cy="110653"/>
          </a:xfrm>
        </p:grpSpPr>
        <p:sp>
          <p:nvSpPr>
            <p:cNvPr name="Freeform 10" id="10"/>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1" id="11"/>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10800000">
            <a:off x="1480135" y="798817"/>
            <a:ext cx="447621" cy="420137"/>
            <a:chOff x="0" y="0"/>
            <a:chExt cx="117892" cy="110653"/>
          </a:xfrm>
        </p:grpSpPr>
        <p:sp>
          <p:nvSpPr>
            <p:cNvPr name="Freeform 13" id="13"/>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4" id="14"/>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sp>
        <p:nvSpPr>
          <p:cNvPr name="AutoShape 15" id="15"/>
          <p:cNvSpPr/>
          <p:nvPr/>
        </p:nvSpPr>
        <p:spPr>
          <a:xfrm>
            <a:off x="1480135" y="779767"/>
            <a:ext cx="6492240" cy="0"/>
          </a:xfrm>
          <a:prstGeom prst="line">
            <a:avLst/>
          </a:prstGeom>
          <a:ln cap="flat" w="47625">
            <a:solidFill>
              <a:srgbClr val="FDBC1A"/>
            </a:solidFill>
            <a:prstDash val="solid"/>
            <a:headEnd type="none" len="sm" w="sm"/>
            <a:tailEnd type="none" len="sm" w="sm"/>
          </a:ln>
        </p:spPr>
      </p:sp>
      <p:sp>
        <p:nvSpPr>
          <p:cNvPr name="AutoShape 16" id="16"/>
          <p:cNvSpPr/>
          <p:nvPr/>
        </p:nvSpPr>
        <p:spPr>
          <a:xfrm>
            <a:off x="10315625" y="9464371"/>
            <a:ext cx="6492240" cy="0"/>
          </a:xfrm>
          <a:prstGeom prst="line">
            <a:avLst/>
          </a:prstGeom>
          <a:ln cap="flat" w="47625">
            <a:solidFill>
              <a:srgbClr val="FDBC1A"/>
            </a:solidFill>
            <a:prstDash val="solid"/>
            <a:headEnd type="none" len="sm" w="sm"/>
            <a:tailEnd type="none" len="sm" w="sm"/>
          </a:ln>
        </p:spPr>
      </p:sp>
      <p:sp>
        <p:nvSpPr>
          <p:cNvPr name="Freeform 17" id="17"/>
          <p:cNvSpPr/>
          <p:nvPr/>
        </p:nvSpPr>
        <p:spPr>
          <a:xfrm flipH="false" flipV="false" rot="1300158">
            <a:off x="11099915" y="-1011543"/>
            <a:ext cx="8722520" cy="3155966"/>
          </a:xfrm>
          <a:custGeom>
            <a:avLst/>
            <a:gdLst/>
            <a:ahLst/>
            <a:cxnLst/>
            <a:rect r="r" b="b" t="t" l="l"/>
            <a:pathLst>
              <a:path h="3155966" w="8722520">
                <a:moveTo>
                  <a:pt x="0" y="0"/>
                </a:moveTo>
                <a:lnTo>
                  <a:pt x="8722520" y="0"/>
                </a:lnTo>
                <a:lnTo>
                  <a:pt x="8722520" y="3155966"/>
                </a:lnTo>
                <a:lnTo>
                  <a:pt x="0" y="31559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8" id="18"/>
          <p:cNvGrpSpPr/>
          <p:nvPr/>
        </p:nvGrpSpPr>
        <p:grpSpPr>
          <a:xfrm rot="0">
            <a:off x="7324420" y="4324228"/>
            <a:ext cx="9259635" cy="4617773"/>
            <a:chOff x="0" y="0"/>
            <a:chExt cx="2553626" cy="1273491"/>
          </a:xfrm>
        </p:grpSpPr>
        <p:sp>
          <p:nvSpPr>
            <p:cNvPr name="Freeform 19" id="19"/>
            <p:cNvSpPr/>
            <p:nvPr/>
          </p:nvSpPr>
          <p:spPr>
            <a:xfrm flipH="false" flipV="false" rot="0">
              <a:off x="0" y="0"/>
              <a:ext cx="2553626" cy="1273491"/>
            </a:xfrm>
            <a:custGeom>
              <a:avLst/>
              <a:gdLst/>
              <a:ahLst/>
              <a:cxnLst/>
              <a:rect r="r" b="b" t="t" l="l"/>
              <a:pathLst>
                <a:path h="1273491" w="2553626">
                  <a:moveTo>
                    <a:pt x="0" y="0"/>
                  </a:moveTo>
                  <a:lnTo>
                    <a:pt x="2553626" y="0"/>
                  </a:lnTo>
                  <a:lnTo>
                    <a:pt x="2553626" y="1273491"/>
                  </a:lnTo>
                  <a:lnTo>
                    <a:pt x="0" y="1273491"/>
                  </a:lnTo>
                  <a:close/>
                </a:path>
              </a:pathLst>
            </a:custGeom>
            <a:solidFill>
              <a:srgbClr val="060A3B"/>
            </a:solidFill>
            <a:ln w="47625" cap="sq">
              <a:solidFill>
                <a:srgbClr val="FFC200"/>
              </a:solidFill>
              <a:prstDash val="solid"/>
              <a:miter/>
            </a:ln>
          </p:spPr>
        </p:sp>
        <p:sp>
          <p:nvSpPr>
            <p:cNvPr name="TextBox 20" id="20"/>
            <p:cNvSpPr txBox="true"/>
            <p:nvPr/>
          </p:nvSpPr>
          <p:spPr>
            <a:xfrm>
              <a:off x="0" y="-38100"/>
              <a:ext cx="2553626" cy="1311591"/>
            </a:xfrm>
            <a:prstGeom prst="rect">
              <a:avLst/>
            </a:prstGeom>
          </p:spPr>
          <p:txBody>
            <a:bodyPr anchor="ctr" rtlCol="false" tIns="50800" lIns="50800" bIns="50800" rIns="50800"/>
            <a:lstStyle/>
            <a:p>
              <a:pPr algn="ctr">
                <a:lnSpc>
                  <a:spcPts val="2659"/>
                </a:lnSpc>
                <a:spcBef>
                  <a:spcPct val="0"/>
                </a:spcBef>
              </a:pPr>
            </a:p>
          </p:txBody>
        </p:sp>
      </p:grpSp>
      <p:grpSp>
        <p:nvGrpSpPr>
          <p:cNvPr name="Group 21" id="21"/>
          <p:cNvGrpSpPr/>
          <p:nvPr/>
        </p:nvGrpSpPr>
        <p:grpSpPr>
          <a:xfrm rot="-10800000">
            <a:off x="976538" y="3078594"/>
            <a:ext cx="4654051" cy="6808997"/>
            <a:chOff x="0" y="0"/>
            <a:chExt cx="1225758" cy="1793316"/>
          </a:xfrm>
        </p:grpSpPr>
        <p:sp>
          <p:nvSpPr>
            <p:cNvPr name="Freeform 22" id="22"/>
            <p:cNvSpPr/>
            <p:nvPr/>
          </p:nvSpPr>
          <p:spPr>
            <a:xfrm flipH="false" flipV="false" rot="0">
              <a:off x="0" y="0"/>
              <a:ext cx="1225758" cy="1793316"/>
            </a:xfrm>
            <a:custGeom>
              <a:avLst/>
              <a:gdLst/>
              <a:ahLst/>
              <a:cxnLst/>
              <a:rect r="r" b="b" t="t" l="l"/>
              <a:pathLst>
                <a:path h="1793316" w="1225758">
                  <a:moveTo>
                    <a:pt x="0" y="0"/>
                  </a:moveTo>
                  <a:lnTo>
                    <a:pt x="1225758" y="0"/>
                  </a:lnTo>
                  <a:lnTo>
                    <a:pt x="1225758" y="1793316"/>
                  </a:lnTo>
                  <a:lnTo>
                    <a:pt x="0" y="1793316"/>
                  </a:lnTo>
                  <a:close/>
                </a:path>
              </a:pathLst>
            </a:custGeom>
            <a:solidFill>
              <a:srgbClr val="FDBC1A"/>
            </a:solidFill>
          </p:spPr>
        </p:sp>
        <p:sp>
          <p:nvSpPr>
            <p:cNvPr name="TextBox 23" id="23"/>
            <p:cNvSpPr txBox="true"/>
            <p:nvPr/>
          </p:nvSpPr>
          <p:spPr>
            <a:xfrm>
              <a:off x="0" y="-38100"/>
              <a:ext cx="1225758" cy="1831416"/>
            </a:xfrm>
            <a:prstGeom prst="rect">
              <a:avLst/>
            </a:prstGeom>
          </p:spPr>
          <p:txBody>
            <a:bodyPr anchor="ctr" rtlCol="false" tIns="50800" lIns="50800" bIns="50800" rIns="50800"/>
            <a:lstStyle/>
            <a:p>
              <a:pPr algn="ctr">
                <a:lnSpc>
                  <a:spcPts val="2659"/>
                </a:lnSpc>
              </a:pPr>
            </a:p>
          </p:txBody>
        </p:sp>
      </p:grpSp>
      <p:sp>
        <p:nvSpPr>
          <p:cNvPr name="Freeform 24" id="24"/>
          <p:cNvSpPr/>
          <p:nvPr/>
        </p:nvSpPr>
        <p:spPr>
          <a:xfrm flipH="true" flipV="false" rot="818763">
            <a:off x="-459333" y="9251827"/>
            <a:ext cx="5336212" cy="1930739"/>
          </a:xfrm>
          <a:custGeom>
            <a:avLst/>
            <a:gdLst/>
            <a:ahLst/>
            <a:cxnLst/>
            <a:rect r="r" b="b" t="t" l="l"/>
            <a:pathLst>
              <a:path h="1930739" w="5336212">
                <a:moveTo>
                  <a:pt x="5336212" y="0"/>
                </a:moveTo>
                <a:lnTo>
                  <a:pt x="0" y="0"/>
                </a:lnTo>
                <a:lnTo>
                  <a:pt x="0" y="1930739"/>
                </a:lnTo>
                <a:lnTo>
                  <a:pt x="5336212" y="1930739"/>
                </a:lnTo>
                <a:lnTo>
                  <a:pt x="5336212"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5" id="25"/>
          <p:cNvSpPr/>
          <p:nvPr/>
        </p:nvSpPr>
        <p:spPr>
          <a:xfrm flipH="false" flipV="false" rot="0">
            <a:off x="1480135" y="3441836"/>
            <a:ext cx="3806926" cy="6082515"/>
          </a:xfrm>
          <a:custGeom>
            <a:avLst/>
            <a:gdLst/>
            <a:ahLst/>
            <a:cxnLst/>
            <a:rect r="r" b="b" t="t" l="l"/>
            <a:pathLst>
              <a:path h="6082515" w="3806926">
                <a:moveTo>
                  <a:pt x="0" y="0"/>
                </a:moveTo>
                <a:lnTo>
                  <a:pt x="3806926" y="0"/>
                </a:lnTo>
                <a:lnTo>
                  <a:pt x="3806926" y="6082514"/>
                </a:lnTo>
                <a:lnTo>
                  <a:pt x="0" y="6082514"/>
                </a:lnTo>
                <a:lnTo>
                  <a:pt x="0" y="0"/>
                </a:lnTo>
                <a:close/>
              </a:path>
            </a:pathLst>
          </a:custGeom>
          <a:blipFill>
            <a:blip r:embed="rId5"/>
            <a:stretch>
              <a:fillRect l="0" t="0" r="0" b="-4493"/>
            </a:stretch>
          </a:blipFill>
        </p:spPr>
      </p:sp>
      <p:sp>
        <p:nvSpPr>
          <p:cNvPr name="TextBox 26" id="26"/>
          <p:cNvSpPr txBox="true"/>
          <p:nvPr/>
        </p:nvSpPr>
        <p:spPr>
          <a:xfrm rot="0">
            <a:off x="3321802" y="1238004"/>
            <a:ext cx="10276071" cy="1748565"/>
          </a:xfrm>
          <a:prstGeom prst="rect">
            <a:avLst/>
          </a:prstGeom>
        </p:spPr>
        <p:txBody>
          <a:bodyPr anchor="t" rtlCol="false" tIns="0" lIns="0" bIns="0" rIns="0">
            <a:spAutoFit/>
          </a:bodyPr>
          <a:lstStyle/>
          <a:p>
            <a:pPr algn="ctr">
              <a:lnSpc>
                <a:spcPts val="6751"/>
              </a:lnSpc>
            </a:pPr>
            <a:r>
              <a:rPr lang="en-US" sz="5974">
                <a:solidFill>
                  <a:srgbClr val="FFC200"/>
                </a:solidFill>
                <a:latin typeface="Waffle Soft"/>
                <a:ea typeface="Waffle Soft"/>
                <a:cs typeface="Waffle Soft"/>
                <a:sym typeface="Waffle Soft"/>
              </a:rPr>
              <a:t>MENAMPILKAN JUMLAH MISSING VALUES</a:t>
            </a:r>
          </a:p>
        </p:txBody>
      </p:sp>
      <p:sp>
        <p:nvSpPr>
          <p:cNvPr name="TextBox 27" id="27"/>
          <p:cNvSpPr txBox="true"/>
          <p:nvPr/>
        </p:nvSpPr>
        <p:spPr>
          <a:xfrm rot="0">
            <a:off x="7649476" y="4566478"/>
            <a:ext cx="8710768" cy="4543670"/>
          </a:xfrm>
          <a:prstGeom prst="rect">
            <a:avLst/>
          </a:prstGeom>
        </p:spPr>
        <p:txBody>
          <a:bodyPr anchor="t" rtlCol="false" tIns="0" lIns="0" bIns="0" rIns="0">
            <a:spAutoFit/>
          </a:bodyPr>
          <a:lstStyle/>
          <a:p>
            <a:pPr algn="l">
              <a:lnSpc>
                <a:spcPts val="4560"/>
              </a:lnSpc>
            </a:pPr>
            <a:r>
              <a:rPr lang="en-US" sz="3123">
                <a:solidFill>
                  <a:srgbClr val="FFFFFF"/>
                </a:solidFill>
                <a:latin typeface="Bricolage Grotesque"/>
                <a:ea typeface="Bricolage Grotesque"/>
                <a:cs typeface="Bricolage Grotesque"/>
                <a:sym typeface="Bricolage Grotesque"/>
              </a:rPr>
              <a:t>Gambar menunjukkan semua kolom bernilai 0, artinya:</a:t>
            </a:r>
          </a:p>
          <a:p>
            <a:pPr algn="l" marL="674404" indent="-337202" lvl="1">
              <a:lnSpc>
                <a:spcPts val="4560"/>
              </a:lnSpc>
              <a:buFont typeface="Arial"/>
              <a:buChar char="•"/>
            </a:pPr>
            <a:r>
              <a:rPr lang="en-US" sz="3123">
                <a:solidFill>
                  <a:srgbClr val="FFFFFF"/>
                </a:solidFill>
                <a:latin typeface="Bricolage Grotesque"/>
                <a:ea typeface="Bricolage Grotesque"/>
                <a:cs typeface="Bricolage Grotesque"/>
                <a:sym typeface="Bricolage Grotesque"/>
              </a:rPr>
              <a:t>Tidak ada nilai yang hilang (semua data lengkap)</a:t>
            </a:r>
          </a:p>
          <a:p>
            <a:pPr algn="l" marL="674404" indent="-337202" lvl="1">
              <a:lnSpc>
                <a:spcPts val="4560"/>
              </a:lnSpc>
              <a:buFont typeface="Arial"/>
              <a:buChar char="•"/>
            </a:pPr>
            <a:r>
              <a:rPr lang="en-US" sz="3123">
                <a:solidFill>
                  <a:srgbClr val="FFFFFF"/>
                </a:solidFill>
                <a:latin typeface="Bricolage Grotesque"/>
                <a:ea typeface="Bricolage Grotesque"/>
                <a:cs typeface="Bricolage Grotesque"/>
                <a:sym typeface="Bricolage Grotesque"/>
              </a:rPr>
              <a:t>Dataset dalam kondisi baik dan bersih</a:t>
            </a:r>
          </a:p>
          <a:p>
            <a:pPr algn="l" marL="674404" indent="-337202" lvl="1">
              <a:lnSpc>
                <a:spcPts val="4560"/>
              </a:lnSpc>
              <a:buFont typeface="Arial"/>
              <a:buChar char="•"/>
            </a:pPr>
            <a:r>
              <a:rPr lang="en-US" sz="3123">
                <a:solidFill>
                  <a:srgbClr val="FFFFFF"/>
                </a:solidFill>
                <a:latin typeface="Bricolage Grotesque"/>
                <a:ea typeface="Bricolage Grotesque"/>
                <a:cs typeface="Bricolage Grotesque"/>
                <a:sym typeface="Bricolage Grotesque"/>
              </a:rPr>
              <a:t>Anda tidak perlu melakukan imputasi (pengisian data kosong)</a:t>
            </a:r>
          </a:p>
          <a:p>
            <a:pPr algn="l">
              <a:lnSpc>
                <a:spcPts val="456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6807865" y="9488183"/>
            <a:ext cx="1480135" cy="798817"/>
            <a:chOff x="0" y="0"/>
            <a:chExt cx="389830" cy="210388"/>
          </a:xfrm>
        </p:grpSpPr>
        <p:sp>
          <p:nvSpPr>
            <p:cNvPr name="Freeform 4" id="4"/>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5" id="5"/>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10800000">
            <a:off x="0" y="0"/>
            <a:ext cx="1480135" cy="798817"/>
            <a:chOff x="0" y="0"/>
            <a:chExt cx="389830" cy="210388"/>
          </a:xfrm>
        </p:grpSpPr>
        <p:sp>
          <p:nvSpPr>
            <p:cNvPr name="Freeform 7" id="7"/>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8" id="8"/>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360244" y="9068046"/>
            <a:ext cx="447621" cy="420137"/>
            <a:chOff x="0" y="0"/>
            <a:chExt cx="117892" cy="110653"/>
          </a:xfrm>
        </p:grpSpPr>
        <p:sp>
          <p:nvSpPr>
            <p:cNvPr name="Freeform 10" id="10"/>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1" id="11"/>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10800000">
            <a:off x="1480135" y="798817"/>
            <a:ext cx="447621" cy="420137"/>
            <a:chOff x="0" y="0"/>
            <a:chExt cx="117892" cy="110653"/>
          </a:xfrm>
        </p:grpSpPr>
        <p:sp>
          <p:nvSpPr>
            <p:cNvPr name="Freeform 13" id="13"/>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4" id="14"/>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sp>
        <p:nvSpPr>
          <p:cNvPr name="AutoShape 15" id="15"/>
          <p:cNvSpPr/>
          <p:nvPr/>
        </p:nvSpPr>
        <p:spPr>
          <a:xfrm>
            <a:off x="1480135" y="779767"/>
            <a:ext cx="6492240" cy="0"/>
          </a:xfrm>
          <a:prstGeom prst="line">
            <a:avLst/>
          </a:prstGeom>
          <a:ln cap="flat" w="47625">
            <a:solidFill>
              <a:srgbClr val="FDBC1A"/>
            </a:solidFill>
            <a:prstDash val="solid"/>
            <a:headEnd type="none" len="sm" w="sm"/>
            <a:tailEnd type="none" len="sm" w="sm"/>
          </a:ln>
        </p:spPr>
      </p:sp>
      <p:sp>
        <p:nvSpPr>
          <p:cNvPr name="AutoShape 16" id="16"/>
          <p:cNvSpPr/>
          <p:nvPr/>
        </p:nvSpPr>
        <p:spPr>
          <a:xfrm>
            <a:off x="10315625" y="9464371"/>
            <a:ext cx="6492240" cy="0"/>
          </a:xfrm>
          <a:prstGeom prst="line">
            <a:avLst/>
          </a:prstGeom>
          <a:ln cap="flat" w="47625">
            <a:solidFill>
              <a:srgbClr val="FDBC1A"/>
            </a:solidFill>
            <a:prstDash val="solid"/>
            <a:headEnd type="none" len="sm" w="sm"/>
            <a:tailEnd type="none" len="sm" w="sm"/>
          </a:ln>
        </p:spPr>
      </p:sp>
      <p:sp>
        <p:nvSpPr>
          <p:cNvPr name="Freeform 17" id="17"/>
          <p:cNvSpPr/>
          <p:nvPr/>
        </p:nvSpPr>
        <p:spPr>
          <a:xfrm flipH="false" flipV="false" rot="1300158">
            <a:off x="11099915" y="-1011543"/>
            <a:ext cx="8722520" cy="3155966"/>
          </a:xfrm>
          <a:custGeom>
            <a:avLst/>
            <a:gdLst/>
            <a:ahLst/>
            <a:cxnLst/>
            <a:rect r="r" b="b" t="t" l="l"/>
            <a:pathLst>
              <a:path h="3155966" w="8722520">
                <a:moveTo>
                  <a:pt x="0" y="0"/>
                </a:moveTo>
                <a:lnTo>
                  <a:pt x="8722520" y="0"/>
                </a:lnTo>
                <a:lnTo>
                  <a:pt x="8722520" y="3155966"/>
                </a:lnTo>
                <a:lnTo>
                  <a:pt x="0" y="31559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8" id="18"/>
          <p:cNvSpPr/>
          <p:nvPr/>
        </p:nvSpPr>
        <p:spPr>
          <a:xfrm flipH="true" flipV="false" rot="818763">
            <a:off x="-433459" y="9035576"/>
            <a:ext cx="6241978" cy="2258461"/>
          </a:xfrm>
          <a:custGeom>
            <a:avLst/>
            <a:gdLst/>
            <a:ahLst/>
            <a:cxnLst/>
            <a:rect r="r" b="b" t="t" l="l"/>
            <a:pathLst>
              <a:path h="2258461" w="6241978">
                <a:moveTo>
                  <a:pt x="6241978" y="0"/>
                </a:moveTo>
                <a:lnTo>
                  <a:pt x="0" y="0"/>
                </a:lnTo>
                <a:lnTo>
                  <a:pt x="0" y="2258461"/>
                </a:lnTo>
                <a:lnTo>
                  <a:pt x="6241978" y="2258461"/>
                </a:lnTo>
                <a:lnTo>
                  <a:pt x="6241978"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9" id="19"/>
          <p:cNvGrpSpPr/>
          <p:nvPr/>
        </p:nvGrpSpPr>
        <p:grpSpPr>
          <a:xfrm rot="0">
            <a:off x="8484132" y="4324228"/>
            <a:ext cx="9063801" cy="4161316"/>
            <a:chOff x="0" y="0"/>
            <a:chExt cx="2499619" cy="1147609"/>
          </a:xfrm>
        </p:grpSpPr>
        <p:sp>
          <p:nvSpPr>
            <p:cNvPr name="Freeform 20" id="20"/>
            <p:cNvSpPr/>
            <p:nvPr/>
          </p:nvSpPr>
          <p:spPr>
            <a:xfrm flipH="false" flipV="false" rot="0">
              <a:off x="0" y="0"/>
              <a:ext cx="2499619" cy="1147610"/>
            </a:xfrm>
            <a:custGeom>
              <a:avLst/>
              <a:gdLst/>
              <a:ahLst/>
              <a:cxnLst/>
              <a:rect r="r" b="b" t="t" l="l"/>
              <a:pathLst>
                <a:path h="1147610" w="2499619">
                  <a:moveTo>
                    <a:pt x="0" y="0"/>
                  </a:moveTo>
                  <a:lnTo>
                    <a:pt x="2499619" y="0"/>
                  </a:lnTo>
                  <a:lnTo>
                    <a:pt x="2499619" y="1147610"/>
                  </a:lnTo>
                  <a:lnTo>
                    <a:pt x="0" y="1147610"/>
                  </a:lnTo>
                  <a:close/>
                </a:path>
              </a:pathLst>
            </a:custGeom>
            <a:solidFill>
              <a:srgbClr val="060A3B"/>
            </a:solidFill>
            <a:ln w="47625" cap="sq">
              <a:solidFill>
                <a:srgbClr val="FFC200"/>
              </a:solidFill>
              <a:prstDash val="solid"/>
              <a:miter/>
            </a:ln>
          </p:spPr>
        </p:sp>
        <p:sp>
          <p:nvSpPr>
            <p:cNvPr name="TextBox 21" id="21"/>
            <p:cNvSpPr txBox="true"/>
            <p:nvPr/>
          </p:nvSpPr>
          <p:spPr>
            <a:xfrm>
              <a:off x="0" y="-38100"/>
              <a:ext cx="2499619" cy="1185709"/>
            </a:xfrm>
            <a:prstGeom prst="rect">
              <a:avLst/>
            </a:prstGeom>
          </p:spPr>
          <p:txBody>
            <a:bodyPr anchor="ctr" rtlCol="false" tIns="50800" lIns="50800" bIns="50800" rIns="50800"/>
            <a:lstStyle/>
            <a:p>
              <a:pPr algn="ctr">
                <a:lnSpc>
                  <a:spcPts val="2659"/>
                </a:lnSpc>
                <a:spcBef>
                  <a:spcPct val="0"/>
                </a:spcBef>
              </a:pPr>
            </a:p>
          </p:txBody>
        </p:sp>
      </p:grpSp>
      <p:sp>
        <p:nvSpPr>
          <p:cNvPr name="Freeform 22" id="22"/>
          <p:cNvSpPr/>
          <p:nvPr/>
        </p:nvSpPr>
        <p:spPr>
          <a:xfrm flipH="false" flipV="false" rot="0">
            <a:off x="1927756" y="3596619"/>
            <a:ext cx="4791595" cy="5661681"/>
          </a:xfrm>
          <a:custGeom>
            <a:avLst/>
            <a:gdLst/>
            <a:ahLst/>
            <a:cxnLst/>
            <a:rect r="r" b="b" t="t" l="l"/>
            <a:pathLst>
              <a:path h="5661681" w="4791595">
                <a:moveTo>
                  <a:pt x="0" y="0"/>
                </a:moveTo>
                <a:lnTo>
                  <a:pt x="4791595" y="0"/>
                </a:lnTo>
                <a:lnTo>
                  <a:pt x="4791595" y="5661681"/>
                </a:lnTo>
                <a:lnTo>
                  <a:pt x="0" y="5661681"/>
                </a:lnTo>
                <a:lnTo>
                  <a:pt x="0" y="0"/>
                </a:lnTo>
                <a:close/>
              </a:path>
            </a:pathLst>
          </a:custGeom>
          <a:blipFill>
            <a:blip r:embed="rId5"/>
            <a:stretch>
              <a:fillRect l="0" t="0" r="0" b="0"/>
            </a:stretch>
          </a:blipFill>
        </p:spPr>
      </p:sp>
      <p:sp>
        <p:nvSpPr>
          <p:cNvPr name="TextBox 23" id="23"/>
          <p:cNvSpPr txBox="true"/>
          <p:nvPr/>
        </p:nvSpPr>
        <p:spPr>
          <a:xfrm rot="0">
            <a:off x="3656564" y="1238004"/>
            <a:ext cx="10276071" cy="1748565"/>
          </a:xfrm>
          <a:prstGeom prst="rect">
            <a:avLst/>
          </a:prstGeom>
        </p:spPr>
        <p:txBody>
          <a:bodyPr anchor="t" rtlCol="false" tIns="0" lIns="0" bIns="0" rIns="0">
            <a:spAutoFit/>
          </a:bodyPr>
          <a:lstStyle/>
          <a:p>
            <a:pPr algn="ctr">
              <a:lnSpc>
                <a:spcPts val="6751"/>
              </a:lnSpc>
            </a:pPr>
            <a:r>
              <a:rPr lang="en-US" sz="5974">
                <a:solidFill>
                  <a:srgbClr val="FFC200"/>
                </a:solidFill>
                <a:latin typeface="Waffle Soft"/>
                <a:ea typeface="Waffle Soft"/>
                <a:cs typeface="Waffle Soft"/>
                <a:sym typeface="Waffle Soft"/>
              </a:rPr>
              <a:t>MELAKUKAN STATISTIK DESKRIPTIF </a:t>
            </a:r>
          </a:p>
        </p:txBody>
      </p:sp>
      <p:sp>
        <p:nvSpPr>
          <p:cNvPr name="TextBox 24" id="24"/>
          <p:cNvSpPr txBox="true"/>
          <p:nvPr/>
        </p:nvSpPr>
        <p:spPr>
          <a:xfrm rot="0">
            <a:off x="8546990" y="4317243"/>
            <a:ext cx="9000943" cy="3584736"/>
          </a:xfrm>
          <a:prstGeom prst="rect">
            <a:avLst/>
          </a:prstGeom>
        </p:spPr>
        <p:txBody>
          <a:bodyPr anchor="t" rtlCol="false" tIns="0" lIns="0" bIns="0" rIns="0">
            <a:spAutoFit/>
          </a:bodyPr>
          <a:lstStyle/>
          <a:p>
            <a:pPr algn="ctr">
              <a:lnSpc>
                <a:spcPts val="4064"/>
              </a:lnSpc>
            </a:pPr>
          </a:p>
          <a:p>
            <a:pPr algn="ctr" marL="600975" indent="-300487" lvl="1">
              <a:lnSpc>
                <a:spcPts val="4064"/>
              </a:lnSpc>
              <a:buFont typeface="Arial"/>
              <a:buChar char="•"/>
            </a:pPr>
            <a:r>
              <a:rPr lang="en-US" sz="2783">
                <a:solidFill>
                  <a:srgbClr val="FFFFFF"/>
                </a:solidFill>
                <a:latin typeface="Bricolage Grotesque"/>
                <a:ea typeface="Bricolage Grotesque"/>
                <a:cs typeface="Bricolage Grotesque"/>
                <a:sym typeface="Bricolage Grotesque"/>
              </a:rPr>
              <a:t>Skala p</a:t>
            </a:r>
            <a:r>
              <a:rPr lang="en-US" sz="2783">
                <a:solidFill>
                  <a:srgbClr val="FFFFFF"/>
                </a:solidFill>
                <a:latin typeface="Bricolage Grotesque"/>
                <a:ea typeface="Bricolage Grotesque"/>
                <a:cs typeface="Bricolage Grotesque"/>
                <a:sym typeface="Bricolage Grotesque"/>
              </a:rPr>
              <a:t>eringkat: 1 (bahagia) hingga 155 (kurang bahagia)</a:t>
            </a:r>
          </a:p>
          <a:p>
            <a:pPr algn="ctr" marL="600975" indent="-300487" lvl="1">
              <a:lnSpc>
                <a:spcPts val="4064"/>
              </a:lnSpc>
              <a:buFont typeface="Arial"/>
              <a:buChar char="•"/>
            </a:pPr>
            <a:r>
              <a:rPr lang="en-US" sz="2783">
                <a:solidFill>
                  <a:srgbClr val="FFFFFF"/>
                </a:solidFill>
                <a:latin typeface="Bricolage Grotesque"/>
                <a:ea typeface="Bricolage Grotesque"/>
                <a:cs typeface="Bricolage Grotesque"/>
                <a:sym typeface="Bricolage Grotesque"/>
              </a:rPr>
              <a:t>Nilai tengah (median) adalah 78, artinya distribusi peringkat cukup merata</a:t>
            </a:r>
          </a:p>
          <a:p>
            <a:pPr algn="ctr" marL="600975" indent="-300487" lvl="1">
              <a:lnSpc>
                <a:spcPts val="4064"/>
              </a:lnSpc>
              <a:buFont typeface="Arial"/>
              <a:buChar char="•"/>
            </a:pPr>
            <a:r>
              <a:rPr lang="en-US" sz="2783">
                <a:solidFill>
                  <a:srgbClr val="FFFFFF"/>
                </a:solidFill>
                <a:latin typeface="Bricolage Grotesque"/>
                <a:ea typeface="Bricolage Grotesque"/>
                <a:cs typeface="Bricolage Grotesque"/>
                <a:sym typeface="Bricolage Grotesque"/>
              </a:rPr>
              <a:t>Dataset memiliki 155 negara, sesuai dengan count</a:t>
            </a:r>
          </a:p>
          <a:p>
            <a:pPr algn="ctr">
              <a:lnSpc>
                <a:spcPts val="4064"/>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6807865" y="9488183"/>
            <a:ext cx="1480135" cy="798817"/>
            <a:chOff x="0" y="0"/>
            <a:chExt cx="389830" cy="210388"/>
          </a:xfrm>
        </p:grpSpPr>
        <p:sp>
          <p:nvSpPr>
            <p:cNvPr name="Freeform 4" id="4"/>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5" id="5"/>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10800000">
            <a:off x="0" y="0"/>
            <a:ext cx="1480135" cy="798817"/>
            <a:chOff x="0" y="0"/>
            <a:chExt cx="389830" cy="210388"/>
          </a:xfrm>
        </p:grpSpPr>
        <p:sp>
          <p:nvSpPr>
            <p:cNvPr name="Freeform 7" id="7"/>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8" id="8"/>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360244" y="9068046"/>
            <a:ext cx="447621" cy="420137"/>
            <a:chOff x="0" y="0"/>
            <a:chExt cx="117892" cy="110653"/>
          </a:xfrm>
        </p:grpSpPr>
        <p:sp>
          <p:nvSpPr>
            <p:cNvPr name="Freeform 10" id="10"/>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1" id="11"/>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10800000">
            <a:off x="1480135" y="798817"/>
            <a:ext cx="447621" cy="420137"/>
            <a:chOff x="0" y="0"/>
            <a:chExt cx="117892" cy="110653"/>
          </a:xfrm>
        </p:grpSpPr>
        <p:sp>
          <p:nvSpPr>
            <p:cNvPr name="Freeform 13" id="13"/>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4" id="14"/>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sp>
        <p:nvSpPr>
          <p:cNvPr name="AutoShape 15" id="15"/>
          <p:cNvSpPr/>
          <p:nvPr/>
        </p:nvSpPr>
        <p:spPr>
          <a:xfrm>
            <a:off x="1480135" y="779767"/>
            <a:ext cx="6492240" cy="0"/>
          </a:xfrm>
          <a:prstGeom prst="line">
            <a:avLst/>
          </a:prstGeom>
          <a:ln cap="flat" w="47625">
            <a:solidFill>
              <a:srgbClr val="FDBC1A"/>
            </a:solidFill>
            <a:prstDash val="solid"/>
            <a:headEnd type="none" len="sm" w="sm"/>
            <a:tailEnd type="none" len="sm" w="sm"/>
          </a:ln>
        </p:spPr>
      </p:sp>
      <p:sp>
        <p:nvSpPr>
          <p:cNvPr name="AutoShape 16" id="16"/>
          <p:cNvSpPr/>
          <p:nvPr/>
        </p:nvSpPr>
        <p:spPr>
          <a:xfrm>
            <a:off x="10315625" y="9464371"/>
            <a:ext cx="6492240" cy="0"/>
          </a:xfrm>
          <a:prstGeom prst="line">
            <a:avLst/>
          </a:prstGeom>
          <a:ln cap="flat" w="47625">
            <a:solidFill>
              <a:srgbClr val="FDBC1A"/>
            </a:solidFill>
            <a:prstDash val="solid"/>
            <a:headEnd type="none" len="sm" w="sm"/>
            <a:tailEnd type="none" len="sm" w="sm"/>
          </a:ln>
        </p:spPr>
      </p:sp>
      <p:sp>
        <p:nvSpPr>
          <p:cNvPr name="Freeform 17" id="17"/>
          <p:cNvSpPr/>
          <p:nvPr/>
        </p:nvSpPr>
        <p:spPr>
          <a:xfrm flipH="false" flipV="false" rot="1300158">
            <a:off x="11099915" y="-1011543"/>
            <a:ext cx="8722520" cy="3155966"/>
          </a:xfrm>
          <a:custGeom>
            <a:avLst/>
            <a:gdLst/>
            <a:ahLst/>
            <a:cxnLst/>
            <a:rect r="r" b="b" t="t" l="l"/>
            <a:pathLst>
              <a:path h="3155966" w="8722520">
                <a:moveTo>
                  <a:pt x="0" y="0"/>
                </a:moveTo>
                <a:lnTo>
                  <a:pt x="8722520" y="0"/>
                </a:lnTo>
                <a:lnTo>
                  <a:pt x="8722520" y="3155966"/>
                </a:lnTo>
                <a:lnTo>
                  <a:pt x="0" y="31559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8" id="18"/>
          <p:cNvGrpSpPr/>
          <p:nvPr/>
        </p:nvGrpSpPr>
        <p:grpSpPr>
          <a:xfrm rot="0">
            <a:off x="1150486" y="3290730"/>
            <a:ext cx="15433569" cy="5040408"/>
            <a:chOff x="0" y="0"/>
            <a:chExt cx="4509303" cy="1472681"/>
          </a:xfrm>
        </p:grpSpPr>
        <p:sp>
          <p:nvSpPr>
            <p:cNvPr name="Freeform 19" id="19"/>
            <p:cNvSpPr/>
            <p:nvPr/>
          </p:nvSpPr>
          <p:spPr>
            <a:xfrm flipH="false" flipV="false" rot="0">
              <a:off x="0" y="0"/>
              <a:ext cx="4509303" cy="1472681"/>
            </a:xfrm>
            <a:custGeom>
              <a:avLst/>
              <a:gdLst/>
              <a:ahLst/>
              <a:cxnLst/>
              <a:rect r="r" b="b" t="t" l="l"/>
              <a:pathLst>
                <a:path h="1472681" w="4509303">
                  <a:moveTo>
                    <a:pt x="0" y="0"/>
                  </a:moveTo>
                  <a:lnTo>
                    <a:pt x="4509303" y="0"/>
                  </a:lnTo>
                  <a:lnTo>
                    <a:pt x="4509303" y="1472681"/>
                  </a:lnTo>
                  <a:lnTo>
                    <a:pt x="0" y="1472681"/>
                  </a:lnTo>
                  <a:close/>
                </a:path>
              </a:pathLst>
            </a:custGeom>
            <a:solidFill>
              <a:srgbClr val="060A3B"/>
            </a:solidFill>
            <a:ln w="47625" cap="sq">
              <a:solidFill>
                <a:srgbClr val="FFC200"/>
              </a:solidFill>
              <a:prstDash val="solid"/>
              <a:miter/>
            </a:ln>
          </p:spPr>
        </p:sp>
        <p:sp>
          <p:nvSpPr>
            <p:cNvPr name="TextBox 20" id="20"/>
            <p:cNvSpPr txBox="true"/>
            <p:nvPr/>
          </p:nvSpPr>
          <p:spPr>
            <a:xfrm>
              <a:off x="0" y="-38100"/>
              <a:ext cx="4509303" cy="1510781"/>
            </a:xfrm>
            <a:prstGeom prst="rect">
              <a:avLst/>
            </a:prstGeom>
          </p:spPr>
          <p:txBody>
            <a:bodyPr anchor="ctr" rtlCol="false" tIns="50800" lIns="50800" bIns="50800" rIns="50800"/>
            <a:lstStyle/>
            <a:p>
              <a:pPr algn="ctr">
                <a:lnSpc>
                  <a:spcPts val="2659"/>
                </a:lnSpc>
                <a:spcBef>
                  <a:spcPct val="0"/>
                </a:spcBef>
              </a:pPr>
            </a:p>
          </p:txBody>
        </p:sp>
      </p:grpSp>
      <p:sp>
        <p:nvSpPr>
          <p:cNvPr name="Freeform 21" id="21"/>
          <p:cNvSpPr/>
          <p:nvPr/>
        </p:nvSpPr>
        <p:spPr>
          <a:xfrm flipH="true" flipV="false" rot="818763">
            <a:off x="-433459" y="9035576"/>
            <a:ext cx="6241978" cy="2258461"/>
          </a:xfrm>
          <a:custGeom>
            <a:avLst/>
            <a:gdLst/>
            <a:ahLst/>
            <a:cxnLst/>
            <a:rect r="r" b="b" t="t" l="l"/>
            <a:pathLst>
              <a:path h="2258461" w="6241978">
                <a:moveTo>
                  <a:pt x="6241978" y="0"/>
                </a:moveTo>
                <a:lnTo>
                  <a:pt x="0" y="0"/>
                </a:lnTo>
                <a:lnTo>
                  <a:pt x="0" y="2258461"/>
                </a:lnTo>
                <a:lnTo>
                  <a:pt x="6241978" y="2258461"/>
                </a:lnTo>
                <a:lnTo>
                  <a:pt x="6241978"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2" id="22"/>
          <p:cNvSpPr/>
          <p:nvPr/>
        </p:nvSpPr>
        <p:spPr>
          <a:xfrm flipH="false" flipV="false" rot="0">
            <a:off x="722442" y="2609955"/>
            <a:ext cx="1373568" cy="1361549"/>
          </a:xfrm>
          <a:custGeom>
            <a:avLst/>
            <a:gdLst/>
            <a:ahLst/>
            <a:cxnLst/>
            <a:rect r="r" b="b" t="t" l="l"/>
            <a:pathLst>
              <a:path h="1361549" w="1373568">
                <a:moveTo>
                  <a:pt x="0" y="0"/>
                </a:moveTo>
                <a:lnTo>
                  <a:pt x="1373567" y="0"/>
                </a:lnTo>
                <a:lnTo>
                  <a:pt x="1373567" y="1361549"/>
                </a:lnTo>
                <a:lnTo>
                  <a:pt x="0" y="1361549"/>
                </a:lnTo>
                <a:lnTo>
                  <a:pt x="0" y="0"/>
                </a:lnTo>
                <a:close/>
              </a:path>
            </a:pathLst>
          </a:custGeom>
          <a:blipFill>
            <a:blip r:embed="rId5"/>
            <a:stretch>
              <a:fillRect l="0" t="0" r="0" b="0"/>
            </a:stretch>
          </a:blipFill>
        </p:spPr>
      </p:sp>
      <p:sp>
        <p:nvSpPr>
          <p:cNvPr name="TextBox 23" id="23"/>
          <p:cNvSpPr txBox="true"/>
          <p:nvPr/>
        </p:nvSpPr>
        <p:spPr>
          <a:xfrm rot="0">
            <a:off x="3127664" y="2088408"/>
            <a:ext cx="6208409" cy="831185"/>
          </a:xfrm>
          <a:prstGeom prst="rect">
            <a:avLst/>
          </a:prstGeom>
        </p:spPr>
        <p:txBody>
          <a:bodyPr anchor="t" rtlCol="false" tIns="0" lIns="0" bIns="0" rIns="0">
            <a:spAutoFit/>
          </a:bodyPr>
          <a:lstStyle/>
          <a:p>
            <a:pPr algn="l">
              <a:lnSpc>
                <a:spcPts val="6372"/>
              </a:lnSpc>
            </a:pPr>
            <a:r>
              <a:rPr lang="en-US" sz="5639">
                <a:solidFill>
                  <a:srgbClr val="FFC200"/>
                </a:solidFill>
                <a:latin typeface="Waffle Soft"/>
                <a:ea typeface="Waffle Soft"/>
                <a:cs typeface="Waffle Soft"/>
                <a:sym typeface="Waffle Soft"/>
              </a:rPr>
              <a:t>PENUTUP</a:t>
            </a:r>
          </a:p>
        </p:txBody>
      </p:sp>
      <p:sp>
        <p:nvSpPr>
          <p:cNvPr name="TextBox 24" id="24"/>
          <p:cNvSpPr txBox="true"/>
          <p:nvPr/>
        </p:nvSpPr>
        <p:spPr>
          <a:xfrm rot="0">
            <a:off x="1409225" y="3788890"/>
            <a:ext cx="14635023" cy="4173099"/>
          </a:xfrm>
          <a:prstGeom prst="rect">
            <a:avLst/>
          </a:prstGeom>
        </p:spPr>
        <p:txBody>
          <a:bodyPr anchor="t" rtlCol="false" tIns="0" lIns="0" bIns="0" rIns="0">
            <a:spAutoFit/>
          </a:bodyPr>
          <a:lstStyle/>
          <a:p>
            <a:pPr algn="l" marL="615278" indent="-307639" lvl="1">
              <a:lnSpc>
                <a:spcPts val="4160"/>
              </a:lnSpc>
              <a:buFont typeface="Arial"/>
              <a:buChar char="•"/>
            </a:pPr>
            <a:r>
              <a:rPr lang="en-US" sz="2849">
                <a:solidFill>
                  <a:srgbClr val="FFFFFF"/>
                </a:solidFill>
                <a:latin typeface="Bricolage Grotesque"/>
                <a:ea typeface="Bricolage Grotesque"/>
                <a:cs typeface="Bricolage Grotesque"/>
                <a:sym typeface="Bricolage Grotesque"/>
              </a:rPr>
              <a:t>Sebagai kesimpulan, Exploratory Data Analysis (EDA) merupakan langkah penting dalam proses analisis data yang memungkinkan pemahaman mendalam tentang struktur dan pola dalam dataset. Melalui pembersihan data, analisis univariate, bivariate, dan multivariate, serta visualisasi yang tepat, EDA membantu mengidentifikasi anomali, hubungan antar variabel, dan memastikan data siap untuk analisis lebih lanjut. Dengan demikian, EDA tidak hanya mempercepat proses pengambilan keputusan yang lebih tepat, tetapi juga meningkatkan kualitas analisis dan prediksi yang dilakukan pada tahap berikutnya.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514350" y="3448373"/>
            <a:ext cx="13841134" cy="4170214"/>
            <a:chOff x="0" y="0"/>
            <a:chExt cx="3645401" cy="1098328"/>
          </a:xfrm>
        </p:grpSpPr>
        <p:sp>
          <p:nvSpPr>
            <p:cNvPr name="Freeform 4" id="4"/>
            <p:cNvSpPr/>
            <p:nvPr/>
          </p:nvSpPr>
          <p:spPr>
            <a:xfrm flipH="false" flipV="false" rot="0">
              <a:off x="0" y="0"/>
              <a:ext cx="3645402" cy="1098328"/>
            </a:xfrm>
            <a:custGeom>
              <a:avLst/>
              <a:gdLst/>
              <a:ahLst/>
              <a:cxnLst/>
              <a:rect r="r" b="b" t="t" l="l"/>
              <a:pathLst>
                <a:path h="1098328" w="3645402">
                  <a:moveTo>
                    <a:pt x="0" y="0"/>
                  </a:moveTo>
                  <a:lnTo>
                    <a:pt x="3645402" y="0"/>
                  </a:lnTo>
                  <a:lnTo>
                    <a:pt x="3645402" y="1098328"/>
                  </a:lnTo>
                  <a:lnTo>
                    <a:pt x="0" y="1098328"/>
                  </a:lnTo>
                  <a:close/>
                </a:path>
              </a:pathLst>
            </a:custGeom>
            <a:solidFill>
              <a:srgbClr val="060A3B"/>
            </a:solidFill>
            <a:ln w="85725" cap="sq">
              <a:solidFill>
                <a:srgbClr val="FFC200"/>
              </a:solidFill>
              <a:prstDash val="solid"/>
              <a:miter/>
            </a:ln>
          </p:spPr>
        </p:sp>
        <p:sp>
          <p:nvSpPr>
            <p:cNvPr name="TextBox 5" id="5"/>
            <p:cNvSpPr txBox="true"/>
            <p:nvPr/>
          </p:nvSpPr>
          <p:spPr>
            <a:xfrm>
              <a:off x="0" y="-38100"/>
              <a:ext cx="3645401" cy="1136428"/>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273954">
            <a:off x="10455597" y="1343140"/>
            <a:ext cx="3249983" cy="3259490"/>
          </a:xfrm>
          <a:custGeom>
            <a:avLst/>
            <a:gdLst/>
            <a:ahLst/>
            <a:cxnLst/>
            <a:rect r="r" b="b" t="t" l="l"/>
            <a:pathLst>
              <a:path h="3259490" w="3249983">
                <a:moveTo>
                  <a:pt x="0" y="0"/>
                </a:moveTo>
                <a:lnTo>
                  <a:pt x="3249983" y="0"/>
                </a:lnTo>
                <a:lnTo>
                  <a:pt x="3249983" y="3259490"/>
                </a:lnTo>
                <a:lnTo>
                  <a:pt x="0" y="3259490"/>
                </a:lnTo>
                <a:lnTo>
                  <a:pt x="0" y="0"/>
                </a:lnTo>
                <a:close/>
              </a:path>
            </a:pathLst>
          </a:custGeom>
          <a:blipFill>
            <a:blip r:embed="rId3"/>
            <a:stretch>
              <a:fillRect l="0" t="0" r="0" b="0"/>
            </a:stretch>
          </a:blipFill>
        </p:spPr>
      </p:sp>
      <p:sp>
        <p:nvSpPr>
          <p:cNvPr name="Freeform 7" id="7"/>
          <p:cNvSpPr/>
          <p:nvPr/>
        </p:nvSpPr>
        <p:spPr>
          <a:xfrm flipH="false" flipV="false" rot="-207238">
            <a:off x="12000650" y="3799061"/>
            <a:ext cx="5109067" cy="5119733"/>
          </a:xfrm>
          <a:custGeom>
            <a:avLst/>
            <a:gdLst/>
            <a:ahLst/>
            <a:cxnLst/>
            <a:rect r="r" b="b" t="t" l="l"/>
            <a:pathLst>
              <a:path h="5119733" w="5109067">
                <a:moveTo>
                  <a:pt x="0" y="0"/>
                </a:moveTo>
                <a:lnTo>
                  <a:pt x="5109066" y="0"/>
                </a:lnTo>
                <a:lnTo>
                  <a:pt x="5109066" y="5119733"/>
                </a:lnTo>
                <a:lnTo>
                  <a:pt x="0" y="5119733"/>
                </a:lnTo>
                <a:lnTo>
                  <a:pt x="0" y="0"/>
                </a:lnTo>
                <a:close/>
              </a:path>
            </a:pathLst>
          </a:custGeom>
          <a:blipFill>
            <a:blip r:embed="rId4"/>
            <a:stretch>
              <a:fillRect l="0" t="0" r="0" b="0"/>
            </a:stretch>
          </a:blipFill>
        </p:spPr>
      </p:sp>
      <p:sp>
        <p:nvSpPr>
          <p:cNvPr name="TextBox 8" id="8"/>
          <p:cNvSpPr txBox="true"/>
          <p:nvPr/>
        </p:nvSpPr>
        <p:spPr>
          <a:xfrm rot="0">
            <a:off x="1223362" y="4368650"/>
            <a:ext cx="9474440" cy="1525765"/>
          </a:xfrm>
          <a:prstGeom prst="rect">
            <a:avLst/>
          </a:prstGeom>
        </p:spPr>
        <p:txBody>
          <a:bodyPr anchor="t" rtlCol="false" tIns="0" lIns="0" bIns="0" rIns="0">
            <a:spAutoFit/>
          </a:bodyPr>
          <a:lstStyle/>
          <a:p>
            <a:pPr algn="l">
              <a:lnSpc>
                <a:spcPts val="11901"/>
              </a:lnSpc>
            </a:pPr>
            <a:r>
              <a:rPr lang="en-US" sz="9835">
                <a:solidFill>
                  <a:srgbClr val="FFFFFF"/>
                </a:solidFill>
                <a:latin typeface="Waffle Soft"/>
                <a:ea typeface="Waffle Soft"/>
                <a:cs typeface="Waffle Soft"/>
                <a:sym typeface="Waffle Soft"/>
              </a:rPr>
              <a:t>TERIMAKASIH</a:t>
            </a:r>
          </a:p>
        </p:txBody>
      </p:sp>
      <p:grpSp>
        <p:nvGrpSpPr>
          <p:cNvPr name="Group 9" id="9"/>
          <p:cNvGrpSpPr/>
          <p:nvPr/>
        </p:nvGrpSpPr>
        <p:grpSpPr>
          <a:xfrm rot="0">
            <a:off x="16807865" y="9488183"/>
            <a:ext cx="1480135" cy="798817"/>
            <a:chOff x="0" y="0"/>
            <a:chExt cx="389830" cy="210388"/>
          </a:xfrm>
        </p:grpSpPr>
        <p:sp>
          <p:nvSpPr>
            <p:cNvPr name="Freeform 10" id="10"/>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11" id="11"/>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10800000">
            <a:off x="0" y="0"/>
            <a:ext cx="1480135" cy="798817"/>
            <a:chOff x="0" y="0"/>
            <a:chExt cx="389830" cy="210388"/>
          </a:xfrm>
        </p:grpSpPr>
        <p:sp>
          <p:nvSpPr>
            <p:cNvPr name="Freeform 13" id="13"/>
            <p:cNvSpPr/>
            <p:nvPr/>
          </p:nvSpPr>
          <p:spPr>
            <a:xfrm flipH="false" flipV="false" rot="0">
              <a:off x="0" y="0"/>
              <a:ext cx="389830" cy="210388"/>
            </a:xfrm>
            <a:custGeom>
              <a:avLst/>
              <a:gdLst/>
              <a:ahLst/>
              <a:cxnLst/>
              <a:rect r="r" b="b" t="t" l="l"/>
              <a:pathLst>
                <a:path h="210388" w="389830">
                  <a:moveTo>
                    <a:pt x="0" y="0"/>
                  </a:moveTo>
                  <a:lnTo>
                    <a:pt x="389830" y="0"/>
                  </a:lnTo>
                  <a:lnTo>
                    <a:pt x="389830" y="210388"/>
                  </a:lnTo>
                  <a:lnTo>
                    <a:pt x="0" y="210388"/>
                  </a:lnTo>
                  <a:close/>
                </a:path>
              </a:pathLst>
            </a:custGeom>
            <a:solidFill>
              <a:srgbClr val="FDBC1A"/>
            </a:solidFill>
          </p:spPr>
        </p:sp>
        <p:sp>
          <p:nvSpPr>
            <p:cNvPr name="TextBox 14" id="14"/>
            <p:cNvSpPr txBox="true"/>
            <p:nvPr/>
          </p:nvSpPr>
          <p:spPr>
            <a:xfrm>
              <a:off x="0" y="-38100"/>
              <a:ext cx="389830" cy="248488"/>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6360244" y="9068046"/>
            <a:ext cx="447621" cy="420137"/>
            <a:chOff x="0" y="0"/>
            <a:chExt cx="117892" cy="110653"/>
          </a:xfrm>
        </p:grpSpPr>
        <p:sp>
          <p:nvSpPr>
            <p:cNvPr name="Freeform 16" id="16"/>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17" id="17"/>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10800000">
            <a:off x="1480135" y="798817"/>
            <a:ext cx="447621" cy="420137"/>
            <a:chOff x="0" y="0"/>
            <a:chExt cx="117892" cy="110653"/>
          </a:xfrm>
        </p:grpSpPr>
        <p:sp>
          <p:nvSpPr>
            <p:cNvPr name="Freeform 19" id="19"/>
            <p:cNvSpPr/>
            <p:nvPr/>
          </p:nvSpPr>
          <p:spPr>
            <a:xfrm flipH="false" flipV="false" rot="0">
              <a:off x="0" y="0"/>
              <a:ext cx="117892" cy="110653"/>
            </a:xfrm>
            <a:custGeom>
              <a:avLst/>
              <a:gdLst/>
              <a:ahLst/>
              <a:cxnLst/>
              <a:rect r="r" b="b" t="t" l="l"/>
              <a:pathLst>
                <a:path h="110653" w="117892">
                  <a:moveTo>
                    <a:pt x="0" y="0"/>
                  </a:moveTo>
                  <a:lnTo>
                    <a:pt x="117892" y="0"/>
                  </a:lnTo>
                  <a:lnTo>
                    <a:pt x="117892" y="110653"/>
                  </a:lnTo>
                  <a:lnTo>
                    <a:pt x="0" y="110653"/>
                  </a:lnTo>
                  <a:close/>
                </a:path>
              </a:pathLst>
            </a:custGeom>
            <a:solidFill>
              <a:srgbClr val="FDBC1A"/>
            </a:solidFill>
          </p:spPr>
        </p:sp>
        <p:sp>
          <p:nvSpPr>
            <p:cNvPr name="TextBox 20" id="20"/>
            <p:cNvSpPr txBox="true"/>
            <p:nvPr/>
          </p:nvSpPr>
          <p:spPr>
            <a:xfrm>
              <a:off x="0" y="-38100"/>
              <a:ext cx="117892" cy="148753"/>
            </a:xfrm>
            <a:prstGeom prst="rect">
              <a:avLst/>
            </a:prstGeom>
          </p:spPr>
          <p:txBody>
            <a:bodyPr anchor="ctr" rtlCol="false" tIns="50800" lIns="50800" bIns="50800" rIns="50800"/>
            <a:lstStyle/>
            <a:p>
              <a:pPr algn="ctr">
                <a:lnSpc>
                  <a:spcPts val="2659"/>
                </a:lnSpc>
              </a:pPr>
            </a:p>
          </p:txBody>
        </p:sp>
      </p:grpSp>
      <p:sp>
        <p:nvSpPr>
          <p:cNvPr name="AutoShape 21" id="21"/>
          <p:cNvSpPr/>
          <p:nvPr/>
        </p:nvSpPr>
        <p:spPr>
          <a:xfrm>
            <a:off x="1480135" y="779767"/>
            <a:ext cx="6492240" cy="0"/>
          </a:xfrm>
          <a:prstGeom prst="line">
            <a:avLst/>
          </a:prstGeom>
          <a:ln cap="flat" w="47625">
            <a:solidFill>
              <a:srgbClr val="FDBC1A"/>
            </a:solidFill>
            <a:prstDash val="solid"/>
            <a:headEnd type="none" len="sm" w="sm"/>
            <a:tailEnd type="none" len="sm" w="sm"/>
          </a:ln>
        </p:spPr>
      </p:sp>
      <p:sp>
        <p:nvSpPr>
          <p:cNvPr name="AutoShape 22" id="22"/>
          <p:cNvSpPr/>
          <p:nvPr/>
        </p:nvSpPr>
        <p:spPr>
          <a:xfrm>
            <a:off x="10315625" y="9511996"/>
            <a:ext cx="6492240" cy="0"/>
          </a:xfrm>
          <a:prstGeom prst="line">
            <a:avLst/>
          </a:prstGeom>
          <a:ln cap="flat" w="47625">
            <a:solidFill>
              <a:srgbClr val="FDBC1A"/>
            </a:solidFill>
            <a:prstDash val="solid"/>
            <a:headEnd type="none" len="sm" w="sm"/>
            <a:tailEnd type="none" len="sm" w="sm"/>
          </a:ln>
        </p:spPr>
      </p:sp>
      <p:sp>
        <p:nvSpPr>
          <p:cNvPr name="Freeform 23" id="23"/>
          <p:cNvSpPr/>
          <p:nvPr/>
        </p:nvSpPr>
        <p:spPr>
          <a:xfrm flipH="false" flipV="false" rot="2367655">
            <a:off x="11099915" y="-1011543"/>
            <a:ext cx="8722520" cy="3155966"/>
          </a:xfrm>
          <a:custGeom>
            <a:avLst/>
            <a:gdLst/>
            <a:ahLst/>
            <a:cxnLst/>
            <a:rect r="r" b="b" t="t" l="l"/>
            <a:pathLst>
              <a:path h="3155966" w="8722520">
                <a:moveTo>
                  <a:pt x="0" y="0"/>
                </a:moveTo>
                <a:lnTo>
                  <a:pt x="8722520" y="0"/>
                </a:lnTo>
                <a:lnTo>
                  <a:pt x="8722520" y="3155966"/>
                </a:lnTo>
                <a:lnTo>
                  <a:pt x="0" y="315596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4" id="24"/>
          <p:cNvSpPr/>
          <p:nvPr/>
        </p:nvSpPr>
        <p:spPr>
          <a:xfrm flipH="true" flipV="false" rot="818763">
            <a:off x="-377577" y="8798270"/>
            <a:ext cx="6765645" cy="2447934"/>
          </a:xfrm>
          <a:custGeom>
            <a:avLst/>
            <a:gdLst/>
            <a:ahLst/>
            <a:cxnLst/>
            <a:rect r="r" b="b" t="t" l="l"/>
            <a:pathLst>
              <a:path h="2447934" w="6765645">
                <a:moveTo>
                  <a:pt x="6765646" y="0"/>
                </a:moveTo>
                <a:lnTo>
                  <a:pt x="0" y="0"/>
                </a:lnTo>
                <a:lnTo>
                  <a:pt x="0" y="2447933"/>
                </a:lnTo>
                <a:lnTo>
                  <a:pt x="6765646" y="2447933"/>
                </a:lnTo>
                <a:lnTo>
                  <a:pt x="6765646"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DAGnZrCBQIQ</dc:identifier>
  <dcterms:modified xsi:type="dcterms:W3CDTF">2011-08-01T06:04:30Z</dcterms:modified>
  <cp:revision>1</cp:revision>
  <dc:title>Biru Simpel Modern Sidang Skripsi Ekonomi Presentasi</dc:title>
</cp:coreProperties>
</file>

<file path=docProps/thumbnail.jpeg>
</file>